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9"/>
  </p:notesMasterIdLst>
  <p:sldIdLst>
    <p:sldId id="256" r:id="rId3"/>
    <p:sldId id="464" r:id="rId4"/>
    <p:sldId id="259" r:id="rId5"/>
    <p:sldId id="476" r:id="rId6"/>
    <p:sldId id="496" r:id="rId7"/>
    <p:sldId id="531" r:id="rId8"/>
    <p:sldId id="532" r:id="rId9"/>
    <p:sldId id="533" r:id="rId10"/>
    <p:sldId id="534" r:id="rId11"/>
    <p:sldId id="535" r:id="rId12"/>
    <p:sldId id="536" r:id="rId13"/>
    <p:sldId id="467" r:id="rId14"/>
    <p:sldId id="537" r:id="rId15"/>
    <p:sldId id="538" r:id="rId16"/>
    <p:sldId id="539" r:id="rId17"/>
    <p:sldId id="540" r:id="rId18"/>
    <p:sldId id="541" r:id="rId19"/>
    <p:sldId id="542" r:id="rId20"/>
    <p:sldId id="543" r:id="rId21"/>
    <p:sldId id="544" r:id="rId22"/>
    <p:sldId id="545" r:id="rId23"/>
    <p:sldId id="546" r:id="rId24"/>
    <p:sldId id="547" r:id="rId25"/>
    <p:sldId id="548" r:id="rId26"/>
    <p:sldId id="549" r:id="rId27"/>
    <p:sldId id="550" r:id="rId28"/>
    <p:sldId id="551" r:id="rId29"/>
    <p:sldId id="552" r:id="rId30"/>
    <p:sldId id="553" r:id="rId31"/>
    <p:sldId id="554" r:id="rId32"/>
    <p:sldId id="555" r:id="rId33"/>
    <p:sldId id="557" r:id="rId34"/>
    <p:sldId id="558" r:id="rId35"/>
    <p:sldId id="559" r:id="rId36"/>
    <p:sldId id="560" r:id="rId37"/>
    <p:sldId id="561" r:id="rId38"/>
    <p:sldId id="562" r:id="rId39"/>
    <p:sldId id="563" r:id="rId40"/>
    <p:sldId id="564" r:id="rId41"/>
    <p:sldId id="565" r:id="rId42"/>
    <p:sldId id="566" r:id="rId43"/>
    <p:sldId id="567" r:id="rId44"/>
    <p:sldId id="568" r:id="rId45"/>
    <p:sldId id="569" r:id="rId46"/>
    <p:sldId id="377" r:id="rId47"/>
    <p:sldId id="376" r:id="rId48"/>
  </p:sldIdLst>
  <p:sldSz cx="12192000" cy="6858000"/>
  <p:notesSz cx="6858000" cy="9144000"/>
  <p:defaultTextStyle>
    <a:defPPr>
      <a:defRPr lang="zh-H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 Lee" initials="CL" lastIdx="1" clrIdx="0">
    <p:extLst>
      <p:ext uri="{19B8F6BF-5375-455C-9EA6-DF929625EA0E}">
        <p15:presenceInfo xmlns:p15="http://schemas.microsoft.com/office/powerpoint/2012/main" userId="4d19cfad7eb767c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3333FF"/>
    <a:srgbClr val="CC0066"/>
    <a:srgbClr val="FF9999"/>
    <a:srgbClr val="0000FF"/>
    <a:srgbClr val="1C060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765" autoAdjust="0"/>
    <p:restoredTop sz="94660"/>
  </p:normalViewPr>
  <p:slideViewPr>
    <p:cSldViewPr snapToGrid="0">
      <p:cViewPr varScale="1">
        <p:scale>
          <a:sx n="85" d="100"/>
          <a:sy n="85" d="100"/>
        </p:scale>
        <p:origin x="374" y="53"/>
      </p:cViewPr>
      <p:guideLst/>
    </p:cSldViewPr>
  </p:slideViewPr>
  <p:notesTextViewPr>
    <p:cViewPr>
      <p:scale>
        <a:sx n="1" d="1"/>
        <a:sy n="1" d="1"/>
      </p:scale>
      <p:origin x="0" y="0"/>
    </p:cViewPr>
  </p:notesTextViewPr>
  <p:sorterViewPr>
    <p:cViewPr>
      <p:scale>
        <a:sx n="80" d="100"/>
        <a:sy n="80" d="100"/>
      </p:scale>
      <p:origin x="0" y="-1118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commentAuthors" Target="commentAuthor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HK"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327693-964D-46ED-8A7F-B21DDD61121B}" type="datetimeFigureOut">
              <a:rPr lang="zh-HK" altLang="en-US" smtClean="0"/>
              <a:t>26/5/2022</a:t>
            </a:fld>
            <a:endParaRPr lang="zh-HK" altLang="en-US"/>
          </a:p>
        </p:txBody>
      </p:sp>
      <p:sp>
        <p:nvSpPr>
          <p:cNvPr id="4" name="投影片影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HK"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HK"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9D5B54-57F7-4591-8CA9-868D4D9B9D1B}" type="slidenum">
              <a:rPr lang="zh-HK" altLang="en-US" smtClean="0"/>
              <a:t>‹#›</a:t>
            </a:fld>
            <a:endParaRPr lang="zh-HK" altLang="en-US"/>
          </a:p>
        </p:txBody>
      </p:sp>
    </p:spTree>
    <p:extLst>
      <p:ext uri="{BB962C8B-B14F-4D97-AF65-F5344CB8AC3E}">
        <p14:creationId xmlns:p14="http://schemas.microsoft.com/office/powerpoint/2010/main" val="3630683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CF9BCBC-38D6-46DE-9D6B-1CBE87478B3B}"/>
              </a:ext>
            </a:extLst>
          </p:cNvPr>
          <p:cNvSpPr>
            <a:spLocks noGrp="1"/>
          </p:cNvSpPr>
          <p:nvPr>
            <p:ph type="ctrTitle"/>
          </p:nvPr>
        </p:nvSpPr>
        <p:spPr>
          <a:xfrm>
            <a:off x="1524000" y="1122363"/>
            <a:ext cx="9144000" cy="2387600"/>
          </a:xfrm>
        </p:spPr>
        <p:txBody>
          <a:bodyPr anchor="b"/>
          <a:lstStyle>
            <a:lvl1pPr algn="ctr">
              <a:defRPr sz="6000"/>
            </a:lvl1pPr>
          </a:lstStyle>
          <a:p>
            <a:r>
              <a:rPr lang="zh-TW" altLang="en-US"/>
              <a:t>按一下以編輯母片標題樣式</a:t>
            </a:r>
            <a:endParaRPr lang="zh-HK" altLang="en-US"/>
          </a:p>
        </p:txBody>
      </p:sp>
      <p:sp>
        <p:nvSpPr>
          <p:cNvPr id="3" name="副標題 2">
            <a:extLst>
              <a:ext uri="{FF2B5EF4-FFF2-40B4-BE49-F238E27FC236}">
                <a16:creationId xmlns:a16="http://schemas.microsoft.com/office/drawing/2014/main" id="{3F88EEE2-4F97-426D-9686-3F88159CCE5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endParaRPr lang="zh-HK" altLang="en-US"/>
          </a:p>
        </p:txBody>
      </p:sp>
      <p:sp>
        <p:nvSpPr>
          <p:cNvPr id="4" name="日期版面配置區 3">
            <a:extLst>
              <a:ext uri="{FF2B5EF4-FFF2-40B4-BE49-F238E27FC236}">
                <a16:creationId xmlns:a16="http://schemas.microsoft.com/office/drawing/2014/main" id="{276A7D5D-8FF3-44BA-8DB4-EE34F69EF4A9}"/>
              </a:ext>
            </a:extLst>
          </p:cNvPr>
          <p:cNvSpPr>
            <a:spLocks noGrp="1"/>
          </p:cNvSpPr>
          <p:nvPr>
            <p:ph type="dt" sz="half" idx="10"/>
          </p:nvPr>
        </p:nvSpPr>
        <p:spPr/>
        <p:txBody>
          <a:bodyPr/>
          <a:lstStyle/>
          <a:p>
            <a:fld id="{28F39AC3-E716-4658-822F-8B4D70CBEBF8}" type="datetime1">
              <a:rPr lang="zh-HK" altLang="en-US" smtClean="0"/>
              <a:t>26/5/2022</a:t>
            </a:fld>
            <a:endParaRPr lang="zh-HK" altLang="en-US"/>
          </a:p>
        </p:txBody>
      </p:sp>
      <p:sp>
        <p:nvSpPr>
          <p:cNvPr id="5" name="頁尾版面配置區 4">
            <a:extLst>
              <a:ext uri="{FF2B5EF4-FFF2-40B4-BE49-F238E27FC236}">
                <a16:creationId xmlns:a16="http://schemas.microsoft.com/office/drawing/2014/main" id="{3C411790-A03A-40E6-9C7D-0555B544339F}"/>
              </a:ext>
            </a:extLst>
          </p:cNvPr>
          <p:cNvSpPr>
            <a:spLocks noGrp="1"/>
          </p:cNvSpPr>
          <p:nvPr>
            <p:ph type="ftr" sz="quarter" idx="11"/>
          </p:nvPr>
        </p:nvSpPr>
        <p:spPr/>
        <p:txBody>
          <a:bodyPr/>
          <a:lstStyle/>
          <a:p>
            <a:endParaRPr lang="zh-HK" altLang="en-US"/>
          </a:p>
        </p:txBody>
      </p:sp>
      <p:sp>
        <p:nvSpPr>
          <p:cNvPr id="6" name="投影片編號版面配置區 5">
            <a:extLst>
              <a:ext uri="{FF2B5EF4-FFF2-40B4-BE49-F238E27FC236}">
                <a16:creationId xmlns:a16="http://schemas.microsoft.com/office/drawing/2014/main" id="{8180CA01-3D0A-4BC2-A0AE-D8F213DE931F}"/>
              </a:ext>
            </a:extLst>
          </p:cNvPr>
          <p:cNvSpPr>
            <a:spLocks noGrp="1"/>
          </p:cNvSpPr>
          <p:nvPr>
            <p:ph type="sldNum" sz="quarter" idx="12"/>
          </p:nvPr>
        </p:nvSpPr>
        <p:spPr/>
        <p:txBody>
          <a:bodyPr/>
          <a:lstStyle/>
          <a:p>
            <a:fld id="{10E6A508-BB07-4B8A-901D-15D03AC66BA5}" type="slidenum">
              <a:rPr lang="zh-HK" altLang="en-US" smtClean="0"/>
              <a:t>‹#›</a:t>
            </a:fld>
            <a:endParaRPr lang="zh-HK" altLang="en-US"/>
          </a:p>
        </p:txBody>
      </p:sp>
    </p:spTree>
    <p:extLst>
      <p:ext uri="{BB962C8B-B14F-4D97-AF65-F5344CB8AC3E}">
        <p14:creationId xmlns:p14="http://schemas.microsoft.com/office/powerpoint/2010/main" val="33933259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AC5CCF3-26A4-49FA-BD07-8DA4F590BD70}"/>
              </a:ext>
            </a:extLst>
          </p:cNvPr>
          <p:cNvSpPr>
            <a:spLocks noGrp="1"/>
          </p:cNvSpPr>
          <p:nvPr>
            <p:ph type="title"/>
          </p:nvPr>
        </p:nvSpPr>
        <p:spPr/>
        <p:txBody>
          <a:bodyPr/>
          <a:lstStyle/>
          <a:p>
            <a:r>
              <a:rPr lang="zh-TW" altLang="en-US"/>
              <a:t>按一下以編輯母片標題樣式</a:t>
            </a:r>
            <a:endParaRPr lang="zh-HK" altLang="en-US"/>
          </a:p>
        </p:txBody>
      </p:sp>
      <p:sp>
        <p:nvSpPr>
          <p:cNvPr id="3" name="直排文字版面配置區 2">
            <a:extLst>
              <a:ext uri="{FF2B5EF4-FFF2-40B4-BE49-F238E27FC236}">
                <a16:creationId xmlns:a16="http://schemas.microsoft.com/office/drawing/2014/main" id="{4D1BCBE2-5F32-4BAF-98EB-E06FCF623B88}"/>
              </a:ext>
            </a:extLst>
          </p:cNvPr>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4" name="日期版面配置區 3">
            <a:extLst>
              <a:ext uri="{FF2B5EF4-FFF2-40B4-BE49-F238E27FC236}">
                <a16:creationId xmlns:a16="http://schemas.microsoft.com/office/drawing/2014/main" id="{FCD568D6-B1D9-4EC6-88FF-16F93BEE1AA6}"/>
              </a:ext>
            </a:extLst>
          </p:cNvPr>
          <p:cNvSpPr>
            <a:spLocks noGrp="1"/>
          </p:cNvSpPr>
          <p:nvPr>
            <p:ph type="dt" sz="half" idx="10"/>
          </p:nvPr>
        </p:nvSpPr>
        <p:spPr/>
        <p:txBody>
          <a:bodyPr/>
          <a:lstStyle/>
          <a:p>
            <a:fld id="{BB6B4488-35B1-4749-9C7C-4CFF1C557025}" type="datetime1">
              <a:rPr lang="zh-HK" altLang="en-US" smtClean="0"/>
              <a:t>26/5/2022</a:t>
            </a:fld>
            <a:endParaRPr lang="zh-HK" altLang="en-US"/>
          </a:p>
        </p:txBody>
      </p:sp>
      <p:sp>
        <p:nvSpPr>
          <p:cNvPr id="5" name="頁尾版面配置區 4">
            <a:extLst>
              <a:ext uri="{FF2B5EF4-FFF2-40B4-BE49-F238E27FC236}">
                <a16:creationId xmlns:a16="http://schemas.microsoft.com/office/drawing/2014/main" id="{EC21AE20-0957-4D80-9AF0-D9CF82F79854}"/>
              </a:ext>
            </a:extLst>
          </p:cNvPr>
          <p:cNvSpPr>
            <a:spLocks noGrp="1"/>
          </p:cNvSpPr>
          <p:nvPr>
            <p:ph type="ftr" sz="quarter" idx="11"/>
          </p:nvPr>
        </p:nvSpPr>
        <p:spPr/>
        <p:txBody>
          <a:bodyPr/>
          <a:lstStyle/>
          <a:p>
            <a:endParaRPr lang="zh-HK" altLang="en-US"/>
          </a:p>
        </p:txBody>
      </p:sp>
      <p:sp>
        <p:nvSpPr>
          <p:cNvPr id="6" name="投影片編號版面配置區 5">
            <a:extLst>
              <a:ext uri="{FF2B5EF4-FFF2-40B4-BE49-F238E27FC236}">
                <a16:creationId xmlns:a16="http://schemas.microsoft.com/office/drawing/2014/main" id="{1435D0CF-495E-499C-8756-419CD08EBF8B}"/>
              </a:ext>
            </a:extLst>
          </p:cNvPr>
          <p:cNvSpPr>
            <a:spLocks noGrp="1"/>
          </p:cNvSpPr>
          <p:nvPr>
            <p:ph type="sldNum" sz="quarter" idx="12"/>
          </p:nvPr>
        </p:nvSpPr>
        <p:spPr/>
        <p:txBody>
          <a:bodyPr/>
          <a:lstStyle/>
          <a:p>
            <a:fld id="{10E6A508-BB07-4B8A-901D-15D03AC66BA5}" type="slidenum">
              <a:rPr lang="zh-HK" altLang="en-US" smtClean="0"/>
              <a:t>‹#›</a:t>
            </a:fld>
            <a:endParaRPr lang="zh-HK" altLang="en-US"/>
          </a:p>
        </p:txBody>
      </p:sp>
    </p:spTree>
    <p:extLst>
      <p:ext uri="{BB962C8B-B14F-4D97-AF65-F5344CB8AC3E}">
        <p14:creationId xmlns:p14="http://schemas.microsoft.com/office/powerpoint/2010/main" val="3488323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a:extLst>
              <a:ext uri="{FF2B5EF4-FFF2-40B4-BE49-F238E27FC236}">
                <a16:creationId xmlns:a16="http://schemas.microsoft.com/office/drawing/2014/main" id="{EAEC722B-6969-44BD-A4EC-A4B33DEB6DFD}"/>
              </a:ext>
            </a:extLst>
          </p:cNvPr>
          <p:cNvSpPr>
            <a:spLocks noGrp="1"/>
          </p:cNvSpPr>
          <p:nvPr>
            <p:ph type="title" orient="vert"/>
          </p:nvPr>
        </p:nvSpPr>
        <p:spPr>
          <a:xfrm>
            <a:off x="8724900" y="365125"/>
            <a:ext cx="2628900" cy="5811838"/>
          </a:xfrm>
        </p:spPr>
        <p:txBody>
          <a:bodyPr vert="eaVert"/>
          <a:lstStyle/>
          <a:p>
            <a:r>
              <a:rPr lang="zh-TW" altLang="en-US"/>
              <a:t>按一下以編輯母片標題樣式</a:t>
            </a:r>
            <a:endParaRPr lang="zh-HK" altLang="en-US"/>
          </a:p>
        </p:txBody>
      </p:sp>
      <p:sp>
        <p:nvSpPr>
          <p:cNvPr id="3" name="直排文字版面配置區 2">
            <a:extLst>
              <a:ext uri="{FF2B5EF4-FFF2-40B4-BE49-F238E27FC236}">
                <a16:creationId xmlns:a16="http://schemas.microsoft.com/office/drawing/2014/main" id="{59C99BC4-2038-4594-83DA-485671CDE09F}"/>
              </a:ext>
            </a:extLst>
          </p:cNvPr>
          <p:cNvSpPr>
            <a:spLocks noGrp="1"/>
          </p:cNvSpPr>
          <p:nvPr>
            <p:ph type="body" orient="vert" idx="1"/>
          </p:nvPr>
        </p:nvSpPr>
        <p:spPr>
          <a:xfrm>
            <a:off x="838200" y="365125"/>
            <a:ext cx="7734300" cy="5811838"/>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4" name="日期版面配置區 3">
            <a:extLst>
              <a:ext uri="{FF2B5EF4-FFF2-40B4-BE49-F238E27FC236}">
                <a16:creationId xmlns:a16="http://schemas.microsoft.com/office/drawing/2014/main" id="{05D1CDDB-8A1C-4C2D-A68F-00F6027C6F03}"/>
              </a:ext>
            </a:extLst>
          </p:cNvPr>
          <p:cNvSpPr>
            <a:spLocks noGrp="1"/>
          </p:cNvSpPr>
          <p:nvPr>
            <p:ph type="dt" sz="half" idx="10"/>
          </p:nvPr>
        </p:nvSpPr>
        <p:spPr/>
        <p:txBody>
          <a:bodyPr/>
          <a:lstStyle/>
          <a:p>
            <a:fld id="{45814123-D828-495C-BB75-ADB1572093D5}" type="datetime1">
              <a:rPr lang="zh-HK" altLang="en-US" smtClean="0"/>
              <a:t>26/5/2022</a:t>
            </a:fld>
            <a:endParaRPr lang="zh-HK" altLang="en-US"/>
          </a:p>
        </p:txBody>
      </p:sp>
      <p:sp>
        <p:nvSpPr>
          <p:cNvPr id="5" name="頁尾版面配置區 4">
            <a:extLst>
              <a:ext uri="{FF2B5EF4-FFF2-40B4-BE49-F238E27FC236}">
                <a16:creationId xmlns:a16="http://schemas.microsoft.com/office/drawing/2014/main" id="{BFBBC9FD-06BF-410B-9CEE-E9D63DA26A2C}"/>
              </a:ext>
            </a:extLst>
          </p:cNvPr>
          <p:cNvSpPr>
            <a:spLocks noGrp="1"/>
          </p:cNvSpPr>
          <p:nvPr>
            <p:ph type="ftr" sz="quarter" idx="11"/>
          </p:nvPr>
        </p:nvSpPr>
        <p:spPr/>
        <p:txBody>
          <a:bodyPr/>
          <a:lstStyle/>
          <a:p>
            <a:endParaRPr lang="zh-HK" altLang="en-US"/>
          </a:p>
        </p:txBody>
      </p:sp>
      <p:sp>
        <p:nvSpPr>
          <p:cNvPr id="6" name="投影片編號版面配置區 5">
            <a:extLst>
              <a:ext uri="{FF2B5EF4-FFF2-40B4-BE49-F238E27FC236}">
                <a16:creationId xmlns:a16="http://schemas.microsoft.com/office/drawing/2014/main" id="{50B387B2-61F9-44DC-8FAE-A6AD94F9C444}"/>
              </a:ext>
            </a:extLst>
          </p:cNvPr>
          <p:cNvSpPr>
            <a:spLocks noGrp="1"/>
          </p:cNvSpPr>
          <p:nvPr>
            <p:ph type="sldNum" sz="quarter" idx="12"/>
          </p:nvPr>
        </p:nvSpPr>
        <p:spPr/>
        <p:txBody>
          <a:bodyPr/>
          <a:lstStyle/>
          <a:p>
            <a:fld id="{10E6A508-BB07-4B8A-901D-15D03AC66BA5}" type="slidenum">
              <a:rPr lang="zh-HK" altLang="en-US" smtClean="0"/>
              <a:t>‹#›</a:t>
            </a:fld>
            <a:endParaRPr lang="zh-HK" altLang="en-US"/>
          </a:p>
        </p:txBody>
      </p:sp>
    </p:spTree>
    <p:extLst>
      <p:ext uri="{BB962C8B-B14F-4D97-AF65-F5344CB8AC3E}">
        <p14:creationId xmlns:p14="http://schemas.microsoft.com/office/powerpoint/2010/main" val="37295007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EFB890DC-3341-4A05-A81C-0BC14032DD27}" type="datetime1">
              <a:rPr lang="zh-HK" altLang="en-US" smtClean="0"/>
              <a:t>26/5/2022</a:t>
            </a:fld>
            <a:endParaRPr lang="en-US" altLang="zh-TW"/>
          </a:p>
        </p:txBody>
      </p:sp>
      <p:sp>
        <p:nvSpPr>
          <p:cNvPr id="5" name="Footer Placeholder 4"/>
          <p:cNvSpPr>
            <a:spLocks noGrp="1"/>
          </p:cNvSpPr>
          <p:nvPr>
            <p:ph type="ftr" sz="quarter" idx="11"/>
          </p:nvPr>
        </p:nvSpPr>
        <p:spPr/>
        <p:txBody>
          <a:bodyPr/>
          <a:lstStyle>
            <a:lvl1pPr>
              <a:defRPr/>
            </a:lvl1pPr>
          </a:lstStyle>
          <a:p>
            <a:pPr>
              <a:defRPr/>
            </a:pPr>
            <a:endParaRPr lang="zh-TW" altLang="zh-HK"/>
          </a:p>
        </p:txBody>
      </p:sp>
      <p:sp>
        <p:nvSpPr>
          <p:cNvPr id="6" name="Slide Number Placeholder 5"/>
          <p:cNvSpPr>
            <a:spLocks noGrp="1"/>
          </p:cNvSpPr>
          <p:nvPr>
            <p:ph type="sldNum" sz="quarter" idx="12"/>
          </p:nvPr>
        </p:nvSpPr>
        <p:spPr/>
        <p:txBody>
          <a:bodyPr/>
          <a:lstStyle>
            <a:lvl1pPr>
              <a:defRPr/>
            </a:lvl1pPr>
          </a:lstStyle>
          <a:p>
            <a:pPr>
              <a:defRPr/>
            </a:pPr>
            <a:fld id="{DF146FE2-5BE5-4129-9807-A4CCDCD51D28}" type="slidenum">
              <a:rPr lang="en-US" altLang="zh-TW"/>
              <a:t>‹#›</a:t>
            </a:fld>
            <a:endParaRPr lang="en-US" altLang="zh-TW"/>
          </a:p>
        </p:txBody>
      </p:sp>
    </p:spTree>
    <p:extLst>
      <p:ext uri="{BB962C8B-B14F-4D97-AF65-F5344CB8AC3E}">
        <p14:creationId xmlns:p14="http://schemas.microsoft.com/office/powerpoint/2010/main" val="25072169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CADA532-47D7-41D6-BADF-7C37F58928D0}" type="datetime1">
              <a:rPr lang="zh-HK" altLang="en-US" smtClean="0"/>
              <a:t>26/5/2022</a:t>
            </a:fld>
            <a:endParaRPr lang="en-US" altLang="zh-TW"/>
          </a:p>
        </p:txBody>
      </p:sp>
      <p:sp>
        <p:nvSpPr>
          <p:cNvPr id="5" name="Footer Placeholder 4"/>
          <p:cNvSpPr>
            <a:spLocks noGrp="1"/>
          </p:cNvSpPr>
          <p:nvPr>
            <p:ph type="ftr" sz="quarter" idx="11"/>
          </p:nvPr>
        </p:nvSpPr>
        <p:spPr/>
        <p:txBody>
          <a:bodyPr/>
          <a:lstStyle>
            <a:lvl1pPr>
              <a:defRPr/>
            </a:lvl1pPr>
          </a:lstStyle>
          <a:p>
            <a:pPr>
              <a:defRPr/>
            </a:pPr>
            <a:endParaRPr lang="zh-TW" altLang="zh-HK"/>
          </a:p>
        </p:txBody>
      </p:sp>
      <p:sp>
        <p:nvSpPr>
          <p:cNvPr id="6" name="Slide Number Placeholder 5"/>
          <p:cNvSpPr>
            <a:spLocks noGrp="1"/>
          </p:cNvSpPr>
          <p:nvPr>
            <p:ph type="sldNum" sz="quarter" idx="12"/>
          </p:nvPr>
        </p:nvSpPr>
        <p:spPr/>
        <p:txBody>
          <a:bodyPr/>
          <a:lstStyle>
            <a:lvl1pPr>
              <a:defRPr/>
            </a:lvl1pPr>
          </a:lstStyle>
          <a:p>
            <a:pPr>
              <a:defRPr/>
            </a:pPr>
            <a:fld id="{2AEA05B2-9EE5-40F5-8706-AD03376FE629}" type="slidenum">
              <a:rPr lang="en-US" altLang="zh-TW"/>
              <a:t>‹#›</a:t>
            </a:fld>
            <a:endParaRPr lang="en-US" altLang="zh-TW"/>
          </a:p>
        </p:txBody>
      </p:sp>
    </p:spTree>
    <p:extLst>
      <p:ext uri="{BB962C8B-B14F-4D97-AF65-F5344CB8AC3E}">
        <p14:creationId xmlns:p14="http://schemas.microsoft.com/office/powerpoint/2010/main" val="16380186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33D1FF0A-7C83-4841-A3CF-25D8809CC3C8}" type="datetime1">
              <a:rPr lang="zh-HK" altLang="en-US" smtClean="0"/>
              <a:t>26/5/2022</a:t>
            </a:fld>
            <a:endParaRPr lang="en-US" altLang="zh-TW"/>
          </a:p>
        </p:txBody>
      </p:sp>
      <p:sp>
        <p:nvSpPr>
          <p:cNvPr id="5" name="Footer Placeholder 4"/>
          <p:cNvSpPr>
            <a:spLocks noGrp="1"/>
          </p:cNvSpPr>
          <p:nvPr>
            <p:ph type="ftr" sz="quarter" idx="11"/>
          </p:nvPr>
        </p:nvSpPr>
        <p:spPr/>
        <p:txBody>
          <a:bodyPr/>
          <a:lstStyle>
            <a:lvl1pPr>
              <a:defRPr/>
            </a:lvl1pPr>
          </a:lstStyle>
          <a:p>
            <a:pPr>
              <a:defRPr/>
            </a:pPr>
            <a:endParaRPr lang="zh-TW" altLang="zh-HK"/>
          </a:p>
        </p:txBody>
      </p:sp>
      <p:sp>
        <p:nvSpPr>
          <p:cNvPr id="6" name="Slide Number Placeholder 5"/>
          <p:cNvSpPr>
            <a:spLocks noGrp="1"/>
          </p:cNvSpPr>
          <p:nvPr>
            <p:ph type="sldNum" sz="quarter" idx="12"/>
          </p:nvPr>
        </p:nvSpPr>
        <p:spPr/>
        <p:txBody>
          <a:bodyPr/>
          <a:lstStyle>
            <a:lvl1pPr>
              <a:defRPr/>
            </a:lvl1pPr>
          </a:lstStyle>
          <a:p>
            <a:pPr>
              <a:defRPr/>
            </a:pPr>
            <a:fld id="{6CBC212B-DE3E-4675-A945-A9DF35D9DD54}" type="slidenum">
              <a:rPr lang="en-US" altLang="zh-TW"/>
              <a:t>‹#›</a:t>
            </a:fld>
            <a:endParaRPr lang="en-US" altLang="zh-TW"/>
          </a:p>
        </p:txBody>
      </p:sp>
    </p:spTree>
    <p:extLst>
      <p:ext uri="{BB962C8B-B14F-4D97-AF65-F5344CB8AC3E}">
        <p14:creationId xmlns:p14="http://schemas.microsoft.com/office/powerpoint/2010/main" val="34833655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B2B2614A-1322-4E49-950D-94BBE76774BD}" type="datetime1">
              <a:rPr lang="zh-HK" altLang="en-US" smtClean="0"/>
              <a:t>26/5/2022</a:t>
            </a:fld>
            <a:endParaRPr lang="en-US" altLang="zh-TW"/>
          </a:p>
        </p:txBody>
      </p:sp>
      <p:sp>
        <p:nvSpPr>
          <p:cNvPr id="6" name="Footer Placeholder 4"/>
          <p:cNvSpPr>
            <a:spLocks noGrp="1"/>
          </p:cNvSpPr>
          <p:nvPr>
            <p:ph type="ftr" sz="quarter" idx="11"/>
          </p:nvPr>
        </p:nvSpPr>
        <p:spPr/>
        <p:txBody>
          <a:bodyPr/>
          <a:lstStyle>
            <a:lvl1pPr>
              <a:defRPr/>
            </a:lvl1pPr>
          </a:lstStyle>
          <a:p>
            <a:pPr>
              <a:defRPr/>
            </a:pPr>
            <a:endParaRPr lang="zh-TW" altLang="zh-HK"/>
          </a:p>
        </p:txBody>
      </p:sp>
      <p:sp>
        <p:nvSpPr>
          <p:cNvPr id="7" name="Slide Number Placeholder 5"/>
          <p:cNvSpPr>
            <a:spLocks noGrp="1"/>
          </p:cNvSpPr>
          <p:nvPr>
            <p:ph type="sldNum" sz="quarter" idx="12"/>
          </p:nvPr>
        </p:nvSpPr>
        <p:spPr/>
        <p:txBody>
          <a:bodyPr/>
          <a:lstStyle>
            <a:lvl1pPr>
              <a:defRPr/>
            </a:lvl1pPr>
          </a:lstStyle>
          <a:p>
            <a:pPr>
              <a:defRPr/>
            </a:pPr>
            <a:fld id="{B25E00C8-491A-4966-ADB2-285A4893665A}" type="slidenum">
              <a:rPr lang="en-US" altLang="zh-TW"/>
              <a:t>‹#›</a:t>
            </a:fld>
            <a:endParaRPr lang="en-US" altLang="zh-TW"/>
          </a:p>
        </p:txBody>
      </p:sp>
    </p:spTree>
    <p:extLst>
      <p:ext uri="{BB962C8B-B14F-4D97-AF65-F5344CB8AC3E}">
        <p14:creationId xmlns:p14="http://schemas.microsoft.com/office/powerpoint/2010/main" val="12740597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F9FA3DB5-61F3-4088-8C72-2978B37D8DAB}" type="datetime1">
              <a:rPr lang="zh-HK" altLang="en-US" smtClean="0"/>
              <a:t>26/5/2022</a:t>
            </a:fld>
            <a:endParaRPr lang="en-US" altLang="zh-TW"/>
          </a:p>
        </p:txBody>
      </p:sp>
      <p:sp>
        <p:nvSpPr>
          <p:cNvPr id="8" name="Footer Placeholder 4"/>
          <p:cNvSpPr>
            <a:spLocks noGrp="1"/>
          </p:cNvSpPr>
          <p:nvPr>
            <p:ph type="ftr" sz="quarter" idx="11"/>
          </p:nvPr>
        </p:nvSpPr>
        <p:spPr/>
        <p:txBody>
          <a:bodyPr/>
          <a:lstStyle>
            <a:lvl1pPr>
              <a:defRPr/>
            </a:lvl1pPr>
          </a:lstStyle>
          <a:p>
            <a:pPr>
              <a:defRPr/>
            </a:pPr>
            <a:endParaRPr lang="zh-TW" altLang="zh-HK"/>
          </a:p>
        </p:txBody>
      </p:sp>
      <p:sp>
        <p:nvSpPr>
          <p:cNvPr id="9" name="Slide Number Placeholder 5"/>
          <p:cNvSpPr>
            <a:spLocks noGrp="1"/>
          </p:cNvSpPr>
          <p:nvPr>
            <p:ph type="sldNum" sz="quarter" idx="12"/>
          </p:nvPr>
        </p:nvSpPr>
        <p:spPr/>
        <p:txBody>
          <a:bodyPr/>
          <a:lstStyle>
            <a:lvl1pPr>
              <a:defRPr/>
            </a:lvl1pPr>
          </a:lstStyle>
          <a:p>
            <a:pPr>
              <a:defRPr/>
            </a:pPr>
            <a:fld id="{C94999A6-BE1D-4D1C-ACF6-E207AC64F672}" type="slidenum">
              <a:rPr lang="en-US" altLang="zh-TW"/>
              <a:t>‹#›</a:t>
            </a:fld>
            <a:endParaRPr lang="en-US" altLang="zh-TW"/>
          </a:p>
        </p:txBody>
      </p:sp>
    </p:spTree>
    <p:extLst>
      <p:ext uri="{BB962C8B-B14F-4D97-AF65-F5344CB8AC3E}">
        <p14:creationId xmlns:p14="http://schemas.microsoft.com/office/powerpoint/2010/main" val="19142380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8537B7DF-456C-4FA7-B1E7-E89B6278C6D1}" type="datetime1">
              <a:rPr lang="zh-HK" altLang="en-US" smtClean="0"/>
              <a:t>26/5/2022</a:t>
            </a:fld>
            <a:endParaRPr lang="en-US" altLang="zh-TW"/>
          </a:p>
        </p:txBody>
      </p:sp>
      <p:sp>
        <p:nvSpPr>
          <p:cNvPr id="4" name="Footer Placeholder 4"/>
          <p:cNvSpPr>
            <a:spLocks noGrp="1"/>
          </p:cNvSpPr>
          <p:nvPr>
            <p:ph type="ftr" sz="quarter" idx="11"/>
          </p:nvPr>
        </p:nvSpPr>
        <p:spPr/>
        <p:txBody>
          <a:bodyPr/>
          <a:lstStyle>
            <a:lvl1pPr>
              <a:defRPr/>
            </a:lvl1pPr>
          </a:lstStyle>
          <a:p>
            <a:pPr>
              <a:defRPr/>
            </a:pPr>
            <a:endParaRPr lang="zh-TW" altLang="zh-HK"/>
          </a:p>
        </p:txBody>
      </p:sp>
      <p:sp>
        <p:nvSpPr>
          <p:cNvPr id="5" name="Slide Number Placeholder 5"/>
          <p:cNvSpPr>
            <a:spLocks noGrp="1"/>
          </p:cNvSpPr>
          <p:nvPr>
            <p:ph type="sldNum" sz="quarter" idx="12"/>
          </p:nvPr>
        </p:nvSpPr>
        <p:spPr/>
        <p:txBody>
          <a:bodyPr/>
          <a:lstStyle>
            <a:lvl1pPr>
              <a:defRPr/>
            </a:lvl1pPr>
          </a:lstStyle>
          <a:p>
            <a:pPr>
              <a:defRPr/>
            </a:pPr>
            <a:fld id="{46AB184E-FB68-496D-A223-6934DA7DB536}" type="slidenum">
              <a:rPr lang="en-US" altLang="zh-TW"/>
              <a:t>‹#›</a:t>
            </a:fld>
            <a:endParaRPr lang="en-US" altLang="zh-TW"/>
          </a:p>
        </p:txBody>
      </p:sp>
    </p:spTree>
    <p:extLst>
      <p:ext uri="{BB962C8B-B14F-4D97-AF65-F5344CB8AC3E}">
        <p14:creationId xmlns:p14="http://schemas.microsoft.com/office/powerpoint/2010/main" val="8209005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330E928-35EF-41D7-BEC5-8687C25973C9}" type="datetime1">
              <a:rPr lang="zh-HK" altLang="en-US" smtClean="0"/>
              <a:t>26/5/2022</a:t>
            </a:fld>
            <a:endParaRPr lang="en-US" altLang="zh-TW"/>
          </a:p>
        </p:txBody>
      </p:sp>
      <p:sp>
        <p:nvSpPr>
          <p:cNvPr id="3" name="Footer Placeholder 4"/>
          <p:cNvSpPr>
            <a:spLocks noGrp="1"/>
          </p:cNvSpPr>
          <p:nvPr>
            <p:ph type="ftr" sz="quarter" idx="11"/>
          </p:nvPr>
        </p:nvSpPr>
        <p:spPr/>
        <p:txBody>
          <a:bodyPr/>
          <a:lstStyle>
            <a:lvl1pPr>
              <a:defRPr/>
            </a:lvl1pPr>
          </a:lstStyle>
          <a:p>
            <a:pPr>
              <a:defRPr/>
            </a:pPr>
            <a:endParaRPr lang="zh-TW" altLang="zh-HK"/>
          </a:p>
        </p:txBody>
      </p:sp>
      <p:sp>
        <p:nvSpPr>
          <p:cNvPr id="4" name="Slide Number Placeholder 5"/>
          <p:cNvSpPr>
            <a:spLocks noGrp="1"/>
          </p:cNvSpPr>
          <p:nvPr>
            <p:ph type="sldNum" sz="quarter" idx="12"/>
          </p:nvPr>
        </p:nvSpPr>
        <p:spPr/>
        <p:txBody>
          <a:bodyPr/>
          <a:lstStyle>
            <a:lvl1pPr>
              <a:defRPr/>
            </a:lvl1pPr>
          </a:lstStyle>
          <a:p>
            <a:pPr>
              <a:defRPr/>
            </a:pPr>
            <a:fld id="{395E0AF8-DB7D-45E8-895C-C275EF822CF5}" type="slidenum">
              <a:rPr lang="en-US" altLang="zh-TW"/>
              <a:t>‹#›</a:t>
            </a:fld>
            <a:endParaRPr lang="en-US" altLang="zh-TW"/>
          </a:p>
        </p:txBody>
      </p:sp>
    </p:spTree>
    <p:extLst>
      <p:ext uri="{BB962C8B-B14F-4D97-AF65-F5344CB8AC3E}">
        <p14:creationId xmlns:p14="http://schemas.microsoft.com/office/powerpoint/2010/main" val="7987497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5545ED19-6D3A-452A-81D9-1F0CF3D9D79A}" type="datetime1">
              <a:rPr lang="zh-HK" altLang="en-US" smtClean="0"/>
              <a:t>26/5/2022</a:t>
            </a:fld>
            <a:endParaRPr lang="en-US" altLang="zh-TW"/>
          </a:p>
        </p:txBody>
      </p:sp>
      <p:sp>
        <p:nvSpPr>
          <p:cNvPr id="6" name="Footer Placeholder 4"/>
          <p:cNvSpPr>
            <a:spLocks noGrp="1"/>
          </p:cNvSpPr>
          <p:nvPr>
            <p:ph type="ftr" sz="quarter" idx="11"/>
          </p:nvPr>
        </p:nvSpPr>
        <p:spPr/>
        <p:txBody>
          <a:bodyPr/>
          <a:lstStyle>
            <a:lvl1pPr>
              <a:defRPr/>
            </a:lvl1pPr>
          </a:lstStyle>
          <a:p>
            <a:pPr>
              <a:defRPr/>
            </a:pPr>
            <a:endParaRPr lang="zh-TW" altLang="zh-HK"/>
          </a:p>
        </p:txBody>
      </p:sp>
      <p:sp>
        <p:nvSpPr>
          <p:cNvPr id="7" name="Slide Number Placeholder 5"/>
          <p:cNvSpPr>
            <a:spLocks noGrp="1"/>
          </p:cNvSpPr>
          <p:nvPr>
            <p:ph type="sldNum" sz="quarter" idx="12"/>
          </p:nvPr>
        </p:nvSpPr>
        <p:spPr/>
        <p:txBody>
          <a:bodyPr/>
          <a:lstStyle>
            <a:lvl1pPr>
              <a:defRPr/>
            </a:lvl1pPr>
          </a:lstStyle>
          <a:p>
            <a:pPr>
              <a:defRPr/>
            </a:pPr>
            <a:fld id="{5D3B1C02-16E9-4739-A455-6AF75957B57F}" type="slidenum">
              <a:rPr lang="en-US" altLang="zh-TW"/>
              <a:t>‹#›</a:t>
            </a:fld>
            <a:endParaRPr lang="en-US" altLang="zh-TW"/>
          </a:p>
        </p:txBody>
      </p:sp>
    </p:spTree>
    <p:extLst>
      <p:ext uri="{BB962C8B-B14F-4D97-AF65-F5344CB8AC3E}">
        <p14:creationId xmlns:p14="http://schemas.microsoft.com/office/powerpoint/2010/main" val="20813862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70D47D3-2714-4677-B77F-DEAEAE7E5C24}"/>
              </a:ext>
            </a:extLst>
          </p:cNvPr>
          <p:cNvSpPr>
            <a:spLocks noGrp="1"/>
          </p:cNvSpPr>
          <p:nvPr>
            <p:ph type="title"/>
          </p:nvPr>
        </p:nvSpPr>
        <p:spPr/>
        <p:txBody>
          <a:bodyPr/>
          <a:lstStyle/>
          <a:p>
            <a:r>
              <a:rPr lang="zh-TW" altLang="en-US"/>
              <a:t>按一下以編輯母片標題樣式</a:t>
            </a:r>
            <a:endParaRPr lang="zh-HK" altLang="en-US"/>
          </a:p>
        </p:txBody>
      </p:sp>
      <p:sp>
        <p:nvSpPr>
          <p:cNvPr id="3" name="內容版面配置區 2">
            <a:extLst>
              <a:ext uri="{FF2B5EF4-FFF2-40B4-BE49-F238E27FC236}">
                <a16:creationId xmlns:a16="http://schemas.microsoft.com/office/drawing/2014/main" id="{1ABDDA55-7C15-499C-BB6E-9B215BEFEE97}"/>
              </a:ext>
            </a:extLst>
          </p:cNvPr>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4" name="日期版面配置區 3">
            <a:extLst>
              <a:ext uri="{FF2B5EF4-FFF2-40B4-BE49-F238E27FC236}">
                <a16:creationId xmlns:a16="http://schemas.microsoft.com/office/drawing/2014/main" id="{B93D8ACB-4358-4FBB-8304-5BE32774C145}"/>
              </a:ext>
            </a:extLst>
          </p:cNvPr>
          <p:cNvSpPr>
            <a:spLocks noGrp="1"/>
          </p:cNvSpPr>
          <p:nvPr>
            <p:ph type="dt" sz="half" idx="10"/>
          </p:nvPr>
        </p:nvSpPr>
        <p:spPr/>
        <p:txBody>
          <a:bodyPr/>
          <a:lstStyle/>
          <a:p>
            <a:fld id="{4A18EFE1-BD11-48AE-886A-5F578E00ED37}" type="datetime1">
              <a:rPr lang="zh-HK" altLang="en-US" smtClean="0"/>
              <a:t>26/5/2022</a:t>
            </a:fld>
            <a:endParaRPr lang="zh-HK" altLang="en-US"/>
          </a:p>
        </p:txBody>
      </p:sp>
      <p:sp>
        <p:nvSpPr>
          <p:cNvPr id="5" name="頁尾版面配置區 4">
            <a:extLst>
              <a:ext uri="{FF2B5EF4-FFF2-40B4-BE49-F238E27FC236}">
                <a16:creationId xmlns:a16="http://schemas.microsoft.com/office/drawing/2014/main" id="{3F867433-5510-4070-97D6-EAB6D5EA078B}"/>
              </a:ext>
            </a:extLst>
          </p:cNvPr>
          <p:cNvSpPr>
            <a:spLocks noGrp="1"/>
          </p:cNvSpPr>
          <p:nvPr>
            <p:ph type="ftr" sz="quarter" idx="11"/>
          </p:nvPr>
        </p:nvSpPr>
        <p:spPr/>
        <p:txBody>
          <a:bodyPr/>
          <a:lstStyle/>
          <a:p>
            <a:endParaRPr lang="zh-HK" altLang="en-US"/>
          </a:p>
        </p:txBody>
      </p:sp>
      <p:sp>
        <p:nvSpPr>
          <p:cNvPr id="6" name="投影片編號版面配置區 5">
            <a:extLst>
              <a:ext uri="{FF2B5EF4-FFF2-40B4-BE49-F238E27FC236}">
                <a16:creationId xmlns:a16="http://schemas.microsoft.com/office/drawing/2014/main" id="{823CC01A-4518-4117-B083-B52AB4513844}"/>
              </a:ext>
            </a:extLst>
          </p:cNvPr>
          <p:cNvSpPr>
            <a:spLocks noGrp="1"/>
          </p:cNvSpPr>
          <p:nvPr>
            <p:ph type="sldNum" sz="quarter" idx="12"/>
          </p:nvPr>
        </p:nvSpPr>
        <p:spPr/>
        <p:txBody>
          <a:bodyPr/>
          <a:lstStyle/>
          <a:p>
            <a:fld id="{10E6A508-BB07-4B8A-901D-15D03AC66BA5}" type="slidenum">
              <a:rPr lang="zh-HK" altLang="en-US" smtClean="0"/>
              <a:t>‹#›</a:t>
            </a:fld>
            <a:endParaRPr lang="zh-HK" altLang="en-US"/>
          </a:p>
        </p:txBody>
      </p:sp>
    </p:spTree>
    <p:extLst>
      <p:ext uri="{BB962C8B-B14F-4D97-AF65-F5344CB8AC3E}">
        <p14:creationId xmlns:p14="http://schemas.microsoft.com/office/powerpoint/2010/main" val="30245571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FB9F18EE-47E8-4DB0-AB6C-6144A2127F8C}" type="datetime1">
              <a:rPr lang="zh-HK" altLang="en-US" smtClean="0"/>
              <a:t>26/5/2022</a:t>
            </a:fld>
            <a:endParaRPr lang="en-US" altLang="zh-TW"/>
          </a:p>
        </p:txBody>
      </p:sp>
      <p:sp>
        <p:nvSpPr>
          <p:cNvPr id="6" name="Footer Placeholder 4"/>
          <p:cNvSpPr>
            <a:spLocks noGrp="1"/>
          </p:cNvSpPr>
          <p:nvPr>
            <p:ph type="ftr" sz="quarter" idx="11"/>
          </p:nvPr>
        </p:nvSpPr>
        <p:spPr/>
        <p:txBody>
          <a:bodyPr/>
          <a:lstStyle>
            <a:lvl1pPr>
              <a:defRPr/>
            </a:lvl1pPr>
          </a:lstStyle>
          <a:p>
            <a:pPr>
              <a:defRPr/>
            </a:pPr>
            <a:endParaRPr lang="zh-TW" altLang="zh-HK"/>
          </a:p>
        </p:txBody>
      </p:sp>
      <p:sp>
        <p:nvSpPr>
          <p:cNvPr id="7" name="Slide Number Placeholder 5"/>
          <p:cNvSpPr>
            <a:spLocks noGrp="1"/>
          </p:cNvSpPr>
          <p:nvPr>
            <p:ph type="sldNum" sz="quarter" idx="12"/>
          </p:nvPr>
        </p:nvSpPr>
        <p:spPr/>
        <p:txBody>
          <a:bodyPr/>
          <a:lstStyle>
            <a:lvl1pPr>
              <a:defRPr/>
            </a:lvl1pPr>
          </a:lstStyle>
          <a:p>
            <a:pPr>
              <a:defRPr/>
            </a:pPr>
            <a:fld id="{CBD56AC4-85CF-48B9-A8AE-C9CC24FFB4E3}" type="slidenum">
              <a:rPr lang="en-US" altLang="zh-TW"/>
              <a:t>‹#›</a:t>
            </a:fld>
            <a:endParaRPr lang="en-US" altLang="zh-TW"/>
          </a:p>
        </p:txBody>
      </p:sp>
    </p:spTree>
    <p:extLst>
      <p:ext uri="{BB962C8B-B14F-4D97-AF65-F5344CB8AC3E}">
        <p14:creationId xmlns:p14="http://schemas.microsoft.com/office/powerpoint/2010/main" val="22985882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3F19F3B-D7BD-405D-BB1F-6435FB9E5A82}" type="datetime1">
              <a:rPr lang="zh-HK" altLang="en-US" smtClean="0"/>
              <a:t>26/5/2022</a:t>
            </a:fld>
            <a:endParaRPr lang="en-US" altLang="zh-TW"/>
          </a:p>
        </p:txBody>
      </p:sp>
      <p:sp>
        <p:nvSpPr>
          <p:cNvPr id="5" name="Footer Placeholder 4"/>
          <p:cNvSpPr>
            <a:spLocks noGrp="1"/>
          </p:cNvSpPr>
          <p:nvPr>
            <p:ph type="ftr" sz="quarter" idx="11"/>
          </p:nvPr>
        </p:nvSpPr>
        <p:spPr/>
        <p:txBody>
          <a:bodyPr/>
          <a:lstStyle>
            <a:lvl1pPr>
              <a:defRPr/>
            </a:lvl1pPr>
          </a:lstStyle>
          <a:p>
            <a:pPr>
              <a:defRPr/>
            </a:pPr>
            <a:endParaRPr lang="zh-TW" altLang="zh-HK"/>
          </a:p>
        </p:txBody>
      </p:sp>
      <p:sp>
        <p:nvSpPr>
          <p:cNvPr id="6" name="Slide Number Placeholder 5"/>
          <p:cNvSpPr>
            <a:spLocks noGrp="1"/>
          </p:cNvSpPr>
          <p:nvPr>
            <p:ph type="sldNum" sz="quarter" idx="12"/>
          </p:nvPr>
        </p:nvSpPr>
        <p:spPr/>
        <p:txBody>
          <a:bodyPr/>
          <a:lstStyle>
            <a:lvl1pPr>
              <a:defRPr/>
            </a:lvl1pPr>
          </a:lstStyle>
          <a:p>
            <a:pPr>
              <a:defRPr/>
            </a:pPr>
            <a:fld id="{815CDD89-5345-4FD7-B7CB-2239A741417B}" type="slidenum">
              <a:rPr lang="en-US" altLang="zh-TW"/>
              <a:t>‹#›</a:t>
            </a:fld>
            <a:endParaRPr lang="en-US" altLang="zh-TW"/>
          </a:p>
        </p:txBody>
      </p:sp>
    </p:spTree>
    <p:extLst>
      <p:ext uri="{BB962C8B-B14F-4D97-AF65-F5344CB8AC3E}">
        <p14:creationId xmlns:p14="http://schemas.microsoft.com/office/powerpoint/2010/main" val="2627160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854A847-7A44-4099-BA94-B99CF21A85E7}" type="datetime1">
              <a:rPr lang="zh-HK" altLang="en-US" smtClean="0"/>
              <a:t>26/5/2022</a:t>
            </a:fld>
            <a:endParaRPr lang="en-US" altLang="zh-TW"/>
          </a:p>
        </p:txBody>
      </p:sp>
      <p:sp>
        <p:nvSpPr>
          <p:cNvPr id="5" name="Footer Placeholder 4"/>
          <p:cNvSpPr>
            <a:spLocks noGrp="1"/>
          </p:cNvSpPr>
          <p:nvPr>
            <p:ph type="ftr" sz="quarter" idx="11"/>
          </p:nvPr>
        </p:nvSpPr>
        <p:spPr/>
        <p:txBody>
          <a:bodyPr/>
          <a:lstStyle>
            <a:lvl1pPr>
              <a:defRPr/>
            </a:lvl1pPr>
          </a:lstStyle>
          <a:p>
            <a:pPr>
              <a:defRPr/>
            </a:pPr>
            <a:endParaRPr lang="zh-TW" altLang="zh-HK"/>
          </a:p>
        </p:txBody>
      </p:sp>
      <p:sp>
        <p:nvSpPr>
          <p:cNvPr id="6" name="Slide Number Placeholder 5"/>
          <p:cNvSpPr>
            <a:spLocks noGrp="1"/>
          </p:cNvSpPr>
          <p:nvPr>
            <p:ph type="sldNum" sz="quarter" idx="12"/>
          </p:nvPr>
        </p:nvSpPr>
        <p:spPr/>
        <p:txBody>
          <a:bodyPr/>
          <a:lstStyle>
            <a:lvl1pPr>
              <a:defRPr/>
            </a:lvl1pPr>
          </a:lstStyle>
          <a:p>
            <a:pPr>
              <a:defRPr/>
            </a:pPr>
            <a:fld id="{3EE4AB86-14FC-457B-98DD-EC0EEB5A4DAF}" type="slidenum">
              <a:rPr lang="en-US" altLang="zh-TW"/>
              <a:t>‹#›</a:t>
            </a:fld>
            <a:endParaRPr lang="en-US" altLang="zh-TW"/>
          </a:p>
        </p:txBody>
      </p:sp>
    </p:spTree>
    <p:extLst>
      <p:ext uri="{BB962C8B-B14F-4D97-AF65-F5344CB8AC3E}">
        <p14:creationId xmlns:p14="http://schemas.microsoft.com/office/powerpoint/2010/main" val="36035367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F9B861C-E1EA-4237-A567-CCEF30006884}"/>
              </a:ext>
            </a:extLst>
          </p:cNvPr>
          <p:cNvSpPr>
            <a:spLocks noGrp="1"/>
          </p:cNvSpPr>
          <p:nvPr>
            <p:ph type="title"/>
          </p:nvPr>
        </p:nvSpPr>
        <p:spPr>
          <a:xfrm>
            <a:off x="831850" y="1709738"/>
            <a:ext cx="10515600" cy="2852737"/>
          </a:xfrm>
        </p:spPr>
        <p:txBody>
          <a:bodyPr anchor="b"/>
          <a:lstStyle>
            <a:lvl1pPr>
              <a:defRPr sz="6000"/>
            </a:lvl1pPr>
          </a:lstStyle>
          <a:p>
            <a:r>
              <a:rPr lang="zh-TW" altLang="en-US"/>
              <a:t>按一下以編輯母片標題樣式</a:t>
            </a:r>
            <a:endParaRPr lang="zh-HK" altLang="en-US"/>
          </a:p>
        </p:txBody>
      </p:sp>
      <p:sp>
        <p:nvSpPr>
          <p:cNvPr id="3" name="文字版面配置區 2">
            <a:extLst>
              <a:ext uri="{FF2B5EF4-FFF2-40B4-BE49-F238E27FC236}">
                <a16:creationId xmlns:a16="http://schemas.microsoft.com/office/drawing/2014/main" id="{1EA057D0-5EBF-4C3C-942E-FBBA4EBFA54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按一下以編輯母片文字樣式</a:t>
            </a:r>
          </a:p>
        </p:txBody>
      </p:sp>
      <p:sp>
        <p:nvSpPr>
          <p:cNvPr id="4" name="日期版面配置區 3">
            <a:extLst>
              <a:ext uri="{FF2B5EF4-FFF2-40B4-BE49-F238E27FC236}">
                <a16:creationId xmlns:a16="http://schemas.microsoft.com/office/drawing/2014/main" id="{BC450F73-1743-4321-94E2-8603388A2D23}"/>
              </a:ext>
            </a:extLst>
          </p:cNvPr>
          <p:cNvSpPr>
            <a:spLocks noGrp="1"/>
          </p:cNvSpPr>
          <p:nvPr>
            <p:ph type="dt" sz="half" idx="10"/>
          </p:nvPr>
        </p:nvSpPr>
        <p:spPr/>
        <p:txBody>
          <a:bodyPr/>
          <a:lstStyle/>
          <a:p>
            <a:fld id="{BEC719D3-8080-4C99-A69D-8C932D8C5741}" type="datetime1">
              <a:rPr lang="zh-HK" altLang="en-US" smtClean="0"/>
              <a:t>26/5/2022</a:t>
            </a:fld>
            <a:endParaRPr lang="zh-HK" altLang="en-US"/>
          </a:p>
        </p:txBody>
      </p:sp>
      <p:sp>
        <p:nvSpPr>
          <p:cNvPr id="5" name="頁尾版面配置區 4">
            <a:extLst>
              <a:ext uri="{FF2B5EF4-FFF2-40B4-BE49-F238E27FC236}">
                <a16:creationId xmlns:a16="http://schemas.microsoft.com/office/drawing/2014/main" id="{25CE55F1-5A91-4AAD-9DAC-F6ABE12C7B1B}"/>
              </a:ext>
            </a:extLst>
          </p:cNvPr>
          <p:cNvSpPr>
            <a:spLocks noGrp="1"/>
          </p:cNvSpPr>
          <p:nvPr>
            <p:ph type="ftr" sz="quarter" idx="11"/>
          </p:nvPr>
        </p:nvSpPr>
        <p:spPr/>
        <p:txBody>
          <a:bodyPr/>
          <a:lstStyle/>
          <a:p>
            <a:endParaRPr lang="zh-HK" altLang="en-US"/>
          </a:p>
        </p:txBody>
      </p:sp>
      <p:sp>
        <p:nvSpPr>
          <p:cNvPr id="6" name="投影片編號版面配置區 5">
            <a:extLst>
              <a:ext uri="{FF2B5EF4-FFF2-40B4-BE49-F238E27FC236}">
                <a16:creationId xmlns:a16="http://schemas.microsoft.com/office/drawing/2014/main" id="{809EAFA2-DBEC-4C28-9577-283AFA4ED0D8}"/>
              </a:ext>
            </a:extLst>
          </p:cNvPr>
          <p:cNvSpPr>
            <a:spLocks noGrp="1"/>
          </p:cNvSpPr>
          <p:nvPr>
            <p:ph type="sldNum" sz="quarter" idx="12"/>
          </p:nvPr>
        </p:nvSpPr>
        <p:spPr/>
        <p:txBody>
          <a:bodyPr/>
          <a:lstStyle/>
          <a:p>
            <a:fld id="{10E6A508-BB07-4B8A-901D-15D03AC66BA5}" type="slidenum">
              <a:rPr lang="zh-HK" altLang="en-US" smtClean="0"/>
              <a:t>‹#›</a:t>
            </a:fld>
            <a:endParaRPr lang="zh-HK" altLang="en-US"/>
          </a:p>
        </p:txBody>
      </p:sp>
    </p:spTree>
    <p:extLst>
      <p:ext uri="{BB962C8B-B14F-4D97-AF65-F5344CB8AC3E}">
        <p14:creationId xmlns:p14="http://schemas.microsoft.com/office/powerpoint/2010/main" val="24843609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136F597-7035-4153-B6D0-D6E8E0C1E3D0}"/>
              </a:ext>
            </a:extLst>
          </p:cNvPr>
          <p:cNvSpPr>
            <a:spLocks noGrp="1"/>
          </p:cNvSpPr>
          <p:nvPr>
            <p:ph type="title"/>
          </p:nvPr>
        </p:nvSpPr>
        <p:spPr/>
        <p:txBody>
          <a:bodyPr/>
          <a:lstStyle/>
          <a:p>
            <a:r>
              <a:rPr lang="zh-TW" altLang="en-US"/>
              <a:t>按一下以編輯母片標題樣式</a:t>
            </a:r>
            <a:endParaRPr lang="zh-HK" altLang="en-US"/>
          </a:p>
        </p:txBody>
      </p:sp>
      <p:sp>
        <p:nvSpPr>
          <p:cNvPr id="3" name="內容版面配置區 2">
            <a:extLst>
              <a:ext uri="{FF2B5EF4-FFF2-40B4-BE49-F238E27FC236}">
                <a16:creationId xmlns:a16="http://schemas.microsoft.com/office/drawing/2014/main" id="{849D3520-F3F7-43EF-8391-0E8E8597A274}"/>
              </a:ext>
            </a:extLst>
          </p:cNvPr>
          <p:cNvSpPr>
            <a:spLocks noGrp="1"/>
          </p:cNvSpPr>
          <p:nvPr>
            <p:ph sz="half" idx="1"/>
          </p:nvPr>
        </p:nvSpPr>
        <p:spPr>
          <a:xfrm>
            <a:off x="838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4" name="內容版面配置區 3">
            <a:extLst>
              <a:ext uri="{FF2B5EF4-FFF2-40B4-BE49-F238E27FC236}">
                <a16:creationId xmlns:a16="http://schemas.microsoft.com/office/drawing/2014/main" id="{1AFC281B-6DCC-4DF8-A5E2-4D5E49D38304}"/>
              </a:ext>
            </a:extLst>
          </p:cNvPr>
          <p:cNvSpPr>
            <a:spLocks noGrp="1"/>
          </p:cNvSpPr>
          <p:nvPr>
            <p:ph sz="half" idx="2"/>
          </p:nvPr>
        </p:nvSpPr>
        <p:spPr>
          <a:xfrm>
            <a:off x="6172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5" name="日期版面配置區 4">
            <a:extLst>
              <a:ext uri="{FF2B5EF4-FFF2-40B4-BE49-F238E27FC236}">
                <a16:creationId xmlns:a16="http://schemas.microsoft.com/office/drawing/2014/main" id="{032ED0C3-6A1B-4C53-90E2-F57B2445C5BC}"/>
              </a:ext>
            </a:extLst>
          </p:cNvPr>
          <p:cNvSpPr>
            <a:spLocks noGrp="1"/>
          </p:cNvSpPr>
          <p:nvPr>
            <p:ph type="dt" sz="half" idx="10"/>
          </p:nvPr>
        </p:nvSpPr>
        <p:spPr/>
        <p:txBody>
          <a:bodyPr/>
          <a:lstStyle/>
          <a:p>
            <a:fld id="{54DADD25-0A2A-4AD7-9628-DA547603A4F5}" type="datetime1">
              <a:rPr lang="zh-HK" altLang="en-US" smtClean="0"/>
              <a:t>26/5/2022</a:t>
            </a:fld>
            <a:endParaRPr lang="zh-HK" altLang="en-US"/>
          </a:p>
        </p:txBody>
      </p:sp>
      <p:sp>
        <p:nvSpPr>
          <p:cNvPr id="6" name="頁尾版面配置區 5">
            <a:extLst>
              <a:ext uri="{FF2B5EF4-FFF2-40B4-BE49-F238E27FC236}">
                <a16:creationId xmlns:a16="http://schemas.microsoft.com/office/drawing/2014/main" id="{BCBCDFB3-5D92-474A-8C42-894E48AA54B0}"/>
              </a:ext>
            </a:extLst>
          </p:cNvPr>
          <p:cNvSpPr>
            <a:spLocks noGrp="1"/>
          </p:cNvSpPr>
          <p:nvPr>
            <p:ph type="ftr" sz="quarter" idx="11"/>
          </p:nvPr>
        </p:nvSpPr>
        <p:spPr/>
        <p:txBody>
          <a:bodyPr/>
          <a:lstStyle/>
          <a:p>
            <a:endParaRPr lang="zh-HK" altLang="en-US"/>
          </a:p>
        </p:txBody>
      </p:sp>
      <p:sp>
        <p:nvSpPr>
          <p:cNvPr id="7" name="投影片編號版面配置區 6">
            <a:extLst>
              <a:ext uri="{FF2B5EF4-FFF2-40B4-BE49-F238E27FC236}">
                <a16:creationId xmlns:a16="http://schemas.microsoft.com/office/drawing/2014/main" id="{94366555-2C34-4BFA-9A8C-BEF9AEF4E00B}"/>
              </a:ext>
            </a:extLst>
          </p:cNvPr>
          <p:cNvSpPr>
            <a:spLocks noGrp="1"/>
          </p:cNvSpPr>
          <p:nvPr>
            <p:ph type="sldNum" sz="quarter" idx="12"/>
          </p:nvPr>
        </p:nvSpPr>
        <p:spPr/>
        <p:txBody>
          <a:bodyPr/>
          <a:lstStyle/>
          <a:p>
            <a:fld id="{10E6A508-BB07-4B8A-901D-15D03AC66BA5}" type="slidenum">
              <a:rPr lang="zh-HK" altLang="en-US" smtClean="0"/>
              <a:t>‹#›</a:t>
            </a:fld>
            <a:endParaRPr lang="zh-HK" altLang="en-US"/>
          </a:p>
        </p:txBody>
      </p:sp>
    </p:spTree>
    <p:extLst>
      <p:ext uri="{BB962C8B-B14F-4D97-AF65-F5344CB8AC3E}">
        <p14:creationId xmlns:p14="http://schemas.microsoft.com/office/powerpoint/2010/main" val="34927961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8875856-D029-4617-BD46-CCF4747DAFEF}"/>
              </a:ext>
            </a:extLst>
          </p:cNvPr>
          <p:cNvSpPr>
            <a:spLocks noGrp="1"/>
          </p:cNvSpPr>
          <p:nvPr>
            <p:ph type="title"/>
          </p:nvPr>
        </p:nvSpPr>
        <p:spPr>
          <a:xfrm>
            <a:off x="839788" y="365125"/>
            <a:ext cx="10515600" cy="1325563"/>
          </a:xfrm>
        </p:spPr>
        <p:txBody>
          <a:bodyPr/>
          <a:lstStyle/>
          <a:p>
            <a:r>
              <a:rPr lang="zh-TW" altLang="en-US"/>
              <a:t>按一下以編輯母片標題樣式</a:t>
            </a:r>
            <a:endParaRPr lang="zh-HK" altLang="en-US"/>
          </a:p>
        </p:txBody>
      </p:sp>
      <p:sp>
        <p:nvSpPr>
          <p:cNvPr id="3" name="文字版面配置區 2">
            <a:extLst>
              <a:ext uri="{FF2B5EF4-FFF2-40B4-BE49-F238E27FC236}">
                <a16:creationId xmlns:a16="http://schemas.microsoft.com/office/drawing/2014/main" id="{98F0EB5C-56F7-47D2-A7DD-B67A3FA7A48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a:extLst>
              <a:ext uri="{FF2B5EF4-FFF2-40B4-BE49-F238E27FC236}">
                <a16:creationId xmlns:a16="http://schemas.microsoft.com/office/drawing/2014/main" id="{9F0648E3-5A36-4E1C-A2A8-553F4B4030A9}"/>
              </a:ext>
            </a:extLst>
          </p:cNvPr>
          <p:cNvSpPr>
            <a:spLocks noGrp="1"/>
          </p:cNvSpPr>
          <p:nvPr>
            <p:ph sz="half" idx="2"/>
          </p:nvPr>
        </p:nvSpPr>
        <p:spPr>
          <a:xfrm>
            <a:off x="839788" y="2505075"/>
            <a:ext cx="5157787"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5" name="文字版面配置區 4">
            <a:extLst>
              <a:ext uri="{FF2B5EF4-FFF2-40B4-BE49-F238E27FC236}">
                <a16:creationId xmlns:a16="http://schemas.microsoft.com/office/drawing/2014/main" id="{17AD6797-A0D6-4441-91CA-6904EFBC0E3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a:extLst>
              <a:ext uri="{FF2B5EF4-FFF2-40B4-BE49-F238E27FC236}">
                <a16:creationId xmlns:a16="http://schemas.microsoft.com/office/drawing/2014/main" id="{116D9452-D476-43ED-82BB-D190E0D41854}"/>
              </a:ext>
            </a:extLst>
          </p:cNvPr>
          <p:cNvSpPr>
            <a:spLocks noGrp="1"/>
          </p:cNvSpPr>
          <p:nvPr>
            <p:ph sz="quarter" idx="4"/>
          </p:nvPr>
        </p:nvSpPr>
        <p:spPr>
          <a:xfrm>
            <a:off x="6172200" y="2505075"/>
            <a:ext cx="5183188"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7" name="日期版面配置區 6">
            <a:extLst>
              <a:ext uri="{FF2B5EF4-FFF2-40B4-BE49-F238E27FC236}">
                <a16:creationId xmlns:a16="http://schemas.microsoft.com/office/drawing/2014/main" id="{11890C5D-1285-4E29-AE04-36E87061F30E}"/>
              </a:ext>
            </a:extLst>
          </p:cNvPr>
          <p:cNvSpPr>
            <a:spLocks noGrp="1"/>
          </p:cNvSpPr>
          <p:nvPr>
            <p:ph type="dt" sz="half" idx="10"/>
          </p:nvPr>
        </p:nvSpPr>
        <p:spPr/>
        <p:txBody>
          <a:bodyPr/>
          <a:lstStyle/>
          <a:p>
            <a:fld id="{1969BE57-4D84-41CA-AFBA-67A627D60CEC}" type="datetime1">
              <a:rPr lang="zh-HK" altLang="en-US" smtClean="0"/>
              <a:t>26/5/2022</a:t>
            </a:fld>
            <a:endParaRPr lang="zh-HK" altLang="en-US"/>
          </a:p>
        </p:txBody>
      </p:sp>
      <p:sp>
        <p:nvSpPr>
          <p:cNvPr id="8" name="頁尾版面配置區 7">
            <a:extLst>
              <a:ext uri="{FF2B5EF4-FFF2-40B4-BE49-F238E27FC236}">
                <a16:creationId xmlns:a16="http://schemas.microsoft.com/office/drawing/2014/main" id="{3D78036A-FC91-4C27-BEC7-A3ADBD928AE3}"/>
              </a:ext>
            </a:extLst>
          </p:cNvPr>
          <p:cNvSpPr>
            <a:spLocks noGrp="1"/>
          </p:cNvSpPr>
          <p:nvPr>
            <p:ph type="ftr" sz="quarter" idx="11"/>
          </p:nvPr>
        </p:nvSpPr>
        <p:spPr/>
        <p:txBody>
          <a:bodyPr/>
          <a:lstStyle/>
          <a:p>
            <a:endParaRPr lang="zh-HK" altLang="en-US"/>
          </a:p>
        </p:txBody>
      </p:sp>
      <p:sp>
        <p:nvSpPr>
          <p:cNvPr id="9" name="投影片編號版面配置區 8">
            <a:extLst>
              <a:ext uri="{FF2B5EF4-FFF2-40B4-BE49-F238E27FC236}">
                <a16:creationId xmlns:a16="http://schemas.microsoft.com/office/drawing/2014/main" id="{BB8C6B14-B1E4-4852-AE9A-FAE9819EF79E}"/>
              </a:ext>
            </a:extLst>
          </p:cNvPr>
          <p:cNvSpPr>
            <a:spLocks noGrp="1"/>
          </p:cNvSpPr>
          <p:nvPr>
            <p:ph type="sldNum" sz="quarter" idx="12"/>
          </p:nvPr>
        </p:nvSpPr>
        <p:spPr/>
        <p:txBody>
          <a:bodyPr/>
          <a:lstStyle/>
          <a:p>
            <a:fld id="{10E6A508-BB07-4B8A-901D-15D03AC66BA5}" type="slidenum">
              <a:rPr lang="zh-HK" altLang="en-US" smtClean="0"/>
              <a:t>‹#›</a:t>
            </a:fld>
            <a:endParaRPr lang="zh-HK" altLang="en-US"/>
          </a:p>
        </p:txBody>
      </p:sp>
    </p:spTree>
    <p:extLst>
      <p:ext uri="{BB962C8B-B14F-4D97-AF65-F5344CB8AC3E}">
        <p14:creationId xmlns:p14="http://schemas.microsoft.com/office/powerpoint/2010/main" val="34509335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9920F91-CB15-4F41-AAB1-A63C0C51955A}"/>
              </a:ext>
            </a:extLst>
          </p:cNvPr>
          <p:cNvSpPr>
            <a:spLocks noGrp="1"/>
          </p:cNvSpPr>
          <p:nvPr>
            <p:ph type="title"/>
          </p:nvPr>
        </p:nvSpPr>
        <p:spPr/>
        <p:txBody>
          <a:bodyPr/>
          <a:lstStyle/>
          <a:p>
            <a:r>
              <a:rPr lang="zh-TW" altLang="en-US"/>
              <a:t>按一下以編輯母片標題樣式</a:t>
            </a:r>
            <a:endParaRPr lang="zh-HK" altLang="en-US"/>
          </a:p>
        </p:txBody>
      </p:sp>
      <p:sp>
        <p:nvSpPr>
          <p:cNvPr id="3" name="日期版面配置區 2">
            <a:extLst>
              <a:ext uri="{FF2B5EF4-FFF2-40B4-BE49-F238E27FC236}">
                <a16:creationId xmlns:a16="http://schemas.microsoft.com/office/drawing/2014/main" id="{C3C27E80-0391-4353-A901-A207CE6542BD}"/>
              </a:ext>
            </a:extLst>
          </p:cNvPr>
          <p:cNvSpPr>
            <a:spLocks noGrp="1"/>
          </p:cNvSpPr>
          <p:nvPr>
            <p:ph type="dt" sz="half" idx="10"/>
          </p:nvPr>
        </p:nvSpPr>
        <p:spPr/>
        <p:txBody>
          <a:bodyPr/>
          <a:lstStyle/>
          <a:p>
            <a:fld id="{6F8D6378-4715-4934-A38C-5062DEC8377C}" type="datetime1">
              <a:rPr lang="zh-HK" altLang="en-US" smtClean="0"/>
              <a:t>26/5/2022</a:t>
            </a:fld>
            <a:endParaRPr lang="zh-HK" altLang="en-US"/>
          </a:p>
        </p:txBody>
      </p:sp>
      <p:sp>
        <p:nvSpPr>
          <p:cNvPr id="4" name="頁尾版面配置區 3">
            <a:extLst>
              <a:ext uri="{FF2B5EF4-FFF2-40B4-BE49-F238E27FC236}">
                <a16:creationId xmlns:a16="http://schemas.microsoft.com/office/drawing/2014/main" id="{893125D5-BCA4-4A5D-B739-C5308EF1638D}"/>
              </a:ext>
            </a:extLst>
          </p:cNvPr>
          <p:cNvSpPr>
            <a:spLocks noGrp="1"/>
          </p:cNvSpPr>
          <p:nvPr>
            <p:ph type="ftr" sz="quarter" idx="11"/>
          </p:nvPr>
        </p:nvSpPr>
        <p:spPr/>
        <p:txBody>
          <a:bodyPr/>
          <a:lstStyle/>
          <a:p>
            <a:endParaRPr lang="zh-HK" altLang="en-US"/>
          </a:p>
        </p:txBody>
      </p:sp>
      <p:sp>
        <p:nvSpPr>
          <p:cNvPr id="5" name="投影片編號版面配置區 4">
            <a:extLst>
              <a:ext uri="{FF2B5EF4-FFF2-40B4-BE49-F238E27FC236}">
                <a16:creationId xmlns:a16="http://schemas.microsoft.com/office/drawing/2014/main" id="{13B95838-CA0D-41CA-BF85-243440363772}"/>
              </a:ext>
            </a:extLst>
          </p:cNvPr>
          <p:cNvSpPr>
            <a:spLocks noGrp="1"/>
          </p:cNvSpPr>
          <p:nvPr>
            <p:ph type="sldNum" sz="quarter" idx="12"/>
          </p:nvPr>
        </p:nvSpPr>
        <p:spPr/>
        <p:txBody>
          <a:bodyPr/>
          <a:lstStyle/>
          <a:p>
            <a:fld id="{10E6A508-BB07-4B8A-901D-15D03AC66BA5}" type="slidenum">
              <a:rPr lang="zh-HK" altLang="en-US" smtClean="0"/>
              <a:t>‹#›</a:t>
            </a:fld>
            <a:endParaRPr lang="zh-HK" altLang="en-US"/>
          </a:p>
        </p:txBody>
      </p:sp>
    </p:spTree>
    <p:extLst>
      <p:ext uri="{BB962C8B-B14F-4D97-AF65-F5344CB8AC3E}">
        <p14:creationId xmlns:p14="http://schemas.microsoft.com/office/powerpoint/2010/main" val="4936589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a:extLst>
              <a:ext uri="{FF2B5EF4-FFF2-40B4-BE49-F238E27FC236}">
                <a16:creationId xmlns:a16="http://schemas.microsoft.com/office/drawing/2014/main" id="{ADD47BD4-2DDA-40B5-A55B-C1C5B27DA5A5}"/>
              </a:ext>
            </a:extLst>
          </p:cNvPr>
          <p:cNvSpPr>
            <a:spLocks noGrp="1"/>
          </p:cNvSpPr>
          <p:nvPr>
            <p:ph type="dt" sz="half" idx="10"/>
          </p:nvPr>
        </p:nvSpPr>
        <p:spPr/>
        <p:txBody>
          <a:bodyPr/>
          <a:lstStyle/>
          <a:p>
            <a:fld id="{830B656F-1B31-47B5-AFCF-56205ED9AA6C}" type="datetime1">
              <a:rPr lang="zh-HK" altLang="en-US" smtClean="0"/>
              <a:t>26/5/2022</a:t>
            </a:fld>
            <a:endParaRPr lang="zh-HK" altLang="en-US"/>
          </a:p>
        </p:txBody>
      </p:sp>
      <p:sp>
        <p:nvSpPr>
          <p:cNvPr id="3" name="頁尾版面配置區 2">
            <a:extLst>
              <a:ext uri="{FF2B5EF4-FFF2-40B4-BE49-F238E27FC236}">
                <a16:creationId xmlns:a16="http://schemas.microsoft.com/office/drawing/2014/main" id="{803A880E-52FA-4974-B012-0EBB081C6BF6}"/>
              </a:ext>
            </a:extLst>
          </p:cNvPr>
          <p:cNvSpPr>
            <a:spLocks noGrp="1"/>
          </p:cNvSpPr>
          <p:nvPr>
            <p:ph type="ftr" sz="quarter" idx="11"/>
          </p:nvPr>
        </p:nvSpPr>
        <p:spPr/>
        <p:txBody>
          <a:bodyPr/>
          <a:lstStyle/>
          <a:p>
            <a:endParaRPr lang="zh-HK" altLang="en-US"/>
          </a:p>
        </p:txBody>
      </p:sp>
      <p:sp>
        <p:nvSpPr>
          <p:cNvPr id="4" name="投影片編號版面配置區 3">
            <a:extLst>
              <a:ext uri="{FF2B5EF4-FFF2-40B4-BE49-F238E27FC236}">
                <a16:creationId xmlns:a16="http://schemas.microsoft.com/office/drawing/2014/main" id="{1BC81B51-B411-4941-86D6-2D071745C0D3}"/>
              </a:ext>
            </a:extLst>
          </p:cNvPr>
          <p:cNvSpPr>
            <a:spLocks noGrp="1"/>
          </p:cNvSpPr>
          <p:nvPr>
            <p:ph type="sldNum" sz="quarter" idx="12"/>
          </p:nvPr>
        </p:nvSpPr>
        <p:spPr/>
        <p:txBody>
          <a:bodyPr/>
          <a:lstStyle/>
          <a:p>
            <a:fld id="{10E6A508-BB07-4B8A-901D-15D03AC66BA5}" type="slidenum">
              <a:rPr lang="zh-HK" altLang="en-US" smtClean="0"/>
              <a:t>‹#›</a:t>
            </a:fld>
            <a:endParaRPr lang="zh-HK" altLang="en-US"/>
          </a:p>
        </p:txBody>
      </p:sp>
    </p:spTree>
    <p:extLst>
      <p:ext uri="{BB962C8B-B14F-4D97-AF65-F5344CB8AC3E}">
        <p14:creationId xmlns:p14="http://schemas.microsoft.com/office/powerpoint/2010/main" val="9653299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A707C6A-A823-4A10-A56C-7849C9DCCC08}"/>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endParaRPr lang="zh-HK" altLang="en-US"/>
          </a:p>
        </p:txBody>
      </p:sp>
      <p:sp>
        <p:nvSpPr>
          <p:cNvPr id="3" name="內容版面配置區 2">
            <a:extLst>
              <a:ext uri="{FF2B5EF4-FFF2-40B4-BE49-F238E27FC236}">
                <a16:creationId xmlns:a16="http://schemas.microsoft.com/office/drawing/2014/main" id="{77C6977C-23CD-44D2-A7BB-AFB1EC54745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4" name="文字版面配置區 3">
            <a:extLst>
              <a:ext uri="{FF2B5EF4-FFF2-40B4-BE49-F238E27FC236}">
                <a16:creationId xmlns:a16="http://schemas.microsoft.com/office/drawing/2014/main" id="{B464515A-2244-413C-9CFB-244EAD1B7F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D88F2B91-B5B3-4886-A6CF-DB825EB6E6FD}"/>
              </a:ext>
            </a:extLst>
          </p:cNvPr>
          <p:cNvSpPr>
            <a:spLocks noGrp="1"/>
          </p:cNvSpPr>
          <p:nvPr>
            <p:ph type="dt" sz="half" idx="10"/>
          </p:nvPr>
        </p:nvSpPr>
        <p:spPr/>
        <p:txBody>
          <a:bodyPr/>
          <a:lstStyle/>
          <a:p>
            <a:fld id="{79C374D4-A877-4ACC-B380-BD35B6E80A73}" type="datetime1">
              <a:rPr lang="zh-HK" altLang="en-US" smtClean="0"/>
              <a:t>26/5/2022</a:t>
            </a:fld>
            <a:endParaRPr lang="zh-HK" altLang="en-US"/>
          </a:p>
        </p:txBody>
      </p:sp>
      <p:sp>
        <p:nvSpPr>
          <p:cNvPr id="6" name="頁尾版面配置區 5">
            <a:extLst>
              <a:ext uri="{FF2B5EF4-FFF2-40B4-BE49-F238E27FC236}">
                <a16:creationId xmlns:a16="http://schemas.microsoft.com/office/drawing/2014/main" id="{2A9F576E-B6F1-404E-AB08-21473C749B25}"/>
              </a:ext>
            </a:extLst>
          </p:cNvPr>
          <p:cNvSpPr>
            <a:spLocks noGrp="1"/>
          </p:cNvSpPr>
          <p:nvPr>
            <p:ph type="ftr" sz="quarter" idx="11"/>
          </p:nvPr>
        </p:nvSpPr>
        <p:spPr/>
        <p:txBody>
          <a:bodyPr/>
          <a:lstStyle/>
          <a:p>
            <a:endParaRPr lang="zh-HK" altLang="en-US"/>
          </a:p>
        </p:txBody>
      </p:sp>
      <p:sp>
        <p:nvSpPr>
          <p:cNvPr id="7" name="投影片編號版面配置區 6">
            <a:extLst>
              <a:ext uri="{FF2B5EF4-FFF2-40B4-BE49-F238E27FC236}">
                <a16:creationId xmlns:a16="http://schemas.microsoft.com/office/drawing/2014/main" id="{9806EF30-6814-49A9-B372-C381F99DA88A}"/>
              </a:ext>
            </a:extLst>
          </p:cNvPr>
          <p:cNvSpPr>
            <a:spLocks noGrp="1"/>
          </p:cNvSpPr>
          <p:nvPr>
            <p:ph type="sldNum" sz="quarter" idx="12"/>
          </p:nvPr>
        </p:nvSpPr>
        <p:spPr/>
        <p:txBody>
          <a:bodyPr/>
          <a:lstStyle/>
          <a:p>
            <a:fld id="{10E6A508-BB07-4B8A-901D-15D03AC66BA5}" type="slidenum">
              <a:rPr lang="zh-HK" altLang="en-US" smtClean="0"/>
              <a:t>‹#›</a:t>
            </a:fld>
            <a:endParaRPr lang="zh-HK" altLang="en-US"/>
          </a:p>
        </p:txBody>
      </p:sp>
    </p:spTree>
    <p:extLst>
      <p:ext uri="{BB962C8B-B14F-4D97-AF65-F5344CB8AC3E}">
        <p14:creationId xmlns:p14="http://schemas.microsoft.com/office/powerpoint/2010/main" val="15164191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029EDAE-CD7F-44D6-AAE9-1D1DBC7A7D01}"/>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endParaRPr lang="zh-HK" altLang="en-US"/>
          </a:p>
        </p:txBody>
      </p:sp>
      <p:sp>
        <p:nvSpPr>
          <p:cNvPr id="3" name="圖片版面配置區 2">
            <a:extLst>
              <a:ext uri="{FF2B5EF4-FFF2-40B4-BE49-F238E27FC236}">
                <a16:creationId xmlns:a16="http://schemas.microsoft.com/office/drawing/2014/main" id="{DE8843E9-E47E-4553-80E0-8B966FBF9A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HK" altLang="en-US"/>
          </a:p>
        </p:txBody>
      </p:sp>
      <p:sp>
        <p:nvSpPr>
          <p:cNvPr id="4" name="文字版面配置區 3">
            <a:extLst>
              <a:ext uri="{FF2B5EF4-FFF2-40B4-BE49-F238E27FC236}">
                <a16:creationId xmlns:a16="http://schemas.microsoft.com/office/drawing/2014/main" id="{7CCC251C-1172-4030-9451-CCC3C7D8CB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24AC94BF-8C1A-4C9C-AEF4-C8F7278AEAFB}"/>
              </a:ext>
            </a:extLst>
          </p:cNvPr>
          <p:cNvSpPr>
            <a:spLocks noGrp="1"/>
          </p:cNvSpPr>
          <p:nvPr>
            <p:ph type="dt" sz="half" idx="10"/>
          </p:nvPr>
        </p:nvSpPr>
        <p:spPr/>
        <p:txBody>
          <a:bodyPr/>
          <a:lstStyle/>
          <a:p>
            <a:fld id="{2E8E45AB-7F05-42CA-B3AA-EACD7942E0C7}" type="datetime1">
              <a:rPr lang="zh-HK" altLang="en-US" smtClean="0"/>
              <a:t>26/5/2022</a:t>
            </a:fld>
            <a:endParaRPr lang="zh-HK" altLang="en-US"/>
          </a:p>
        </p:txBody>
      </p:sp>
      <p:sp>
        <p:nvSpPr>
          <p:cNvPr id="6" name="頁尾版面配置區 5">
            <a:extLst>
              <a:ext uri="{FF2B5EF4-FFF2-40B4-BE49-F238E27FC236}">
                <a16:creationId xmlns:a16="http://schemas.microsoft.com/office/drawing/2014/main" id="{67F0E8B8-DF34-4AA9-930A-22BBCE2234C2}"/>
              </a:ext>
            </a:extLst>
          </p:cNvPr>
          <p:cNvSpPr>
            <a:spLocks noGrp="1"/>
          </p:cNvSpPr>
          <p:nvPr>
            <p:ph type="ftr" sz="quarter" idx="11"/>
          </p:nvPr>
        </p:nvSpPr>
        <p:spPr/>
        <p:txBody>
          <a:bodyPr/>
          <a:lstStyle/>
          <a:p>
            <a:endParaRPr lang="zh-HK" altLang="en-US"/>
          </a:p>
        </p:txBody>
      </p:sp>
      <p:sp>
        <p:nvSpPr>
          <p:cNvPr id="7" name="投影片編號版面配置區 6">
            <a:extLst>
              <a:ext uri="{FF2B5EF4-FFF2-40B4-BE49-F238E27FC236}">
                <a16:creationId xmlns:a16="http://schemas.microsoft.com/office/drawing/2014/main" id="{539D3449-D302-4540-907E-52A1F16CFE5C}"/>
              </a:ext>
            </a:extLst>
          </p:cNvPr>
          <p:cNvSpPr>
            <a:spLocks noGrp="1"/>
          </p:cNvSpPr>
          <p:nvPr>
            <p:ph type="sldNum" sz="quarter" idx="12"/>
          </p:nvPr>
        </p:nvSpPr>
        <p:spPr/>
        <p:txBody>
          <a:bodyPr/>
          <a:lstStyle/>
          <a:p>
            <a:fld id="{10E6A508-BB07-4B8A-901D-15D03AC66BA5}" type="slidenum">
              <a:rPr lang="zh-HK" altLang="en-US" smtClean="0"/>
              <a:t>‹#›</a:t>
            </a:fld>
            <a:endParaRPr lang="zh-HK" altLang="en-US"/>
          </a:p>
        </p:txBody>
      </p:sp>
    </p:spTree>
    <p:extLst>
      <p:ext uri="{BB962C8B-B14F-4D97-AF65-F5344CB8AC3E}">
        <p14:creationId xmlns:p14="http://schemas.microsoft.com/office/powerpoint/2010/main" val="31743308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a:extLst>
              <a:ext uri="{FF2B5EF4-FFF2-40B4-BE49-F238E27FC236}">
                <a16:creationId xmlns:a16="http://schemas.microsoft.com/office/drawing/2014/main" id="{BB2B13F2-BC90-497D-90D4-34FCA76B767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a:t>按一下以編輯母片標題樣式</a:t>
            </a:r>
            <a:endParaRPr lang="zh-HK" altLang="en-US"/>
          </a:p>
        </p:txBody>
      </p:sp>
      <p:sp>
        <p:nvSpPr>
          <p:cNvPr id="3" name="文字版面配置區 2">
            <a:extLst>
              <a:ext uri="{FF2B5EF4-FFF2-40B4-BE49-F238E27FC236}">
                <a16:creationId xmlns:a16="http://schemas.microsoft.com/office/drawing/2014/main" id="{95561683-0676-4ABE-80CE-2F3F9612B45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4" name="日期版面配置區 3">
            <a:extLst>
              <a:ext uri="{FF2B5EF4-FFF2-40B4-BE49-F238E27FC236}">
                <a16:creationId xmlns:a16="http://schemas.microsoft.com/office/drawing/2014/main" id="{A5AF9F87-5BAF-480A-A31B-F7EE5D362DA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8694C4-CDF6-4153-AD1B-997D474111AD}" type="datetime1">
              <a:rPr lang="zh-HK" altLang="en-US" smtClean="0"/>
              <a:t>26/5/2022</a:t>
            </a:fld>
            <a:endParaRPr lang="zh-HK" altLang="en-US"/>
          </a:p>
        </p:txBody>
      </p:sp>
      <p:sp>
        <p:nvSpPr>
          <p:cNvPr id="5" name="頁尾版面配置區 4">
            <a:extLst>
              <a:ext uri="{FF2B5EF4-FFF2-40B4-BE49-F238E27FC236}">
                <a16:creationId xmlns:a16="http://schemas.microsoft.com/office/drawing/2014/main" id="{4BC6924D-EFB9-40EB-A136-CFAD633766B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HK" altLang="en-US"/>
          </a:p>
        </p:txBody>
      </p:sp>
      <p:sp>
        <p:nvSpPr>
          <p:cNvPr id="6" name="投影片編號版面配置區 5">
            <a:extLst>
              <a:ext uri="{FF2B5EF4-FFF2-40B4-BE49-F238E27FC236}">
                <a16:creationId xmlns:a16="http://schemas.microsoft.com/office/drawing/2014/main" id="{238772A9-39CA-4B04-8CFF-977BC986C1F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E6A508-BB07-4B8A-901D-15D03AC66BA5}" type="slidenum">
              <a:rPr lang="zh-HK" altLang="en-US" smtClean="0"/>
              <a:t>‹#›</a:t>
            </a:fld>
            <a:endParaRPr lang="zh-HK" altLang="en-US"/>
          </a:p>
        </p:txBody>
      </p:sp>
    </p:spTree>
    <p:extLst>
      <p:ext uri="{BB962C8B-B14F-4D97-AF65-F5344CB8AC3E}">
        <p14:creationId xmlns:p14="http://schemas.microsoft.com/office/powerpoint/2010/main" val="42489895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H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en-US" altLang="zh-TW"/>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lstStyle>
            <a:lvl1pPr>
              <a:defRPr sz="1200">
                <a:solidFill>
                  <a:srgbClr val="898989"/>
                </a:solidFill>
                <a:latin typeface="Calibri" panose="020F0502020204030204" charset="0"/>
              </a:defRPr>
            </a:lvl1pPr>
          </a:lstStyle>
          <a:p>
            <a:pPr>
              <a:defRPr/>
            </a:pPr>
            <a:fld id="{DE6F132A-E25C-4B65-B659-EAF2A627FECD}" type="datetime1">
              <a:rPr lang="zh-HK" altLang="en-US" smtClean="0"/>
              <a:t>26/5/2022</a:t>
            </a:fld>
            <a:endParaRPr lang="en-US" altLang="zh-TW"/>
          </a:p>
        </p:txBody>
      </p:sp>
      <p:sp>
        <p:nvSpPr>
          <p:cNvPr id="5" name="Footer Placeholder 4"/>
          <p:cNvSpPr>
            <a:spLocks noGrp="1"/>
          </p:cNvSpPr>
          <p:nvPr>
            <p:ph type="ftr" sz="quarter" idx="3"/>
          </p:nvPr>
        </p:nvSpPr>
        <p:spPr>
          <a:xfrm>
            <a:off x="4165600" y="6356351"/>
            <a:ext cx="3860800" cy="365125"/>
          </a:xfrm>
          <a:prstGeom prst="rect">
            <a:avLst/>
          </a:prstGeom>
        </p:spPr>
        <p:txBody>
          <a:bodyPr vert="horz" wrap="square" lIns="91440" tIns="45720" rIns="91440" bIns="45720" numCol="1" anchor="ctr" anchorCtr="0" compatLnSpc="1"/>
          <a:lstStyle>
            <a:lvl1pPr algn="ctr">
              <a:defRPr sz="1200">
                <a:solidFill>
                  <a:srgbClr val="898989"/>
                </a:solidFill>
                <a:latin typeface="Calibri" panose="020F0502020204030204" charset="0"/>
              </a:defRPr>
            </a:lvl1pPr>
          </a:lstStyle>
          <a:p>
            <a:pPr>
              <a:defRPr/>
            </a:pPr>
            <a:endParaRPr lang="zh-TW" altLang="zh-HK"/>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lstStyle>
            <a:lvl1pPr algn="r">
              <a:defRPr sz="1200">
                <a:solidFill>
                  <a:srgbClr val="898989"/>
                </a:solidFill>
                <a:latin typeface="Calibri" panose="020F0502020204030204" charset="0"/>
              </a:defRPr>
            </a:lvl1pPr>
          </a:lstStyle>
          <a:p>
            <a:pPr>
              <a:defRPr/>
            </a:pPr>
            <a:fld id="{66315814-5125-4CCC-A661-F894E27250D4}" type="slidenum">
              <a:rPr lang="en-US" altLang="zh-TW"/>
              <a:t>‹#›</a:t>
            </a:fld>
            <a:endParaRPr lang="en-US" altLang="zh-TW"/>
          </a:p>
        </p:txBody>
      </p:sp>
    </p:spTree>
    <p:extLst>
      <p:ext uri="{BB962C8B-B14F-4D97-AF65-F5344CB8AC3E}">
        <p14:creationId xmlns:p14="http://schemas.microsoft.com/office/powerpoint/2010/main" val="19308800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MS PGothic" panose="020B0600070205080204" pitchFamily="34" charset="-128"/>
        </a:defRPr>
      </a:lvl1pPr>
      <a:lvl2pPr algn="ctr" defTabSz="457200" rtl="0" eaLnBrk="0" fontAlgn="base" hangingPunct="0">
        <a:spcBef>
          <a:spcPct val="0"/>
        </a:spcBef>
        <a:spcAft>
          <a:spcPct val="0"/>
        </a:spcAft>
        <a:defRPr sz="4400">
          <a:solidFill>
            <a:schemeClr val="tx1"/>
          </a:solidFill>
          <a:latin typeface="Calibri" panose="020F0502020204030204" charset="0"/>
          <a:ea typeface="MS PGothic" panose="020B0600070205080204" pitchFamily="34" charset="-128"/>
          <a:cs typeface="MS PGothic" panose="020B0600070205080204" pitchFamily="34" charset="-128"/>
        </a:defRPr>
      </a:lvl2pPr>
      <a:lvl3pPr algn="ctr" defTabSz="457200" rtl="0" eaLnBrk="0" fontAlgn="base" hangingPunct="0">
        <a:spcBef>
          <a:spcPct val="0"/>
        </a:spcBef>
        <a:spcAft>
          <a:spcPct val="0"/>
        </a:spcAft>
        <a:defRPr sz="4400">
          <a:solidFill>
            <a:schemeClr val="tx1"/>
          </a:solidFill>
          <a:latin typeface="Calibri" panose="020F0502020204030204" charset="0"/>
          <a:ea typeface="MS PGothic" panose="020B0600070205080204" pitchFamily="34" charset="-128"/>
          <a:cs typeface="MS PGothic" panose="020B0600070205080204" pitchFamily="34" charset="-128"/>
        </a:defRPr>
      </a:lvl3pPr>
      <a:lvl4pPr algn="ctr" defTabSz="457200" rtl="0" eaLnBrk="0" fontAlgn="base" hangingPunct="0">
        <a:spcBef>
          <a:spcPct val="0"/>
        </a:spcBef>
        <a:spcAft>
          <a:spcPct val="0"/>
        </a:spcAft>
        <a:defRPr sz="4400">
          <a:solidFill>
            <a:schemeClr val="tx1"/>
          </a:solidFill>
          <a:latin typeface="Calibri" panose="020F0502020204030204" charset="0"/>
          <a:ea typeface="MS PGothic" panose="020B0600070205080204" pitchFamily="34" charset="-128"/>
          <a:cs typeface="MS PGothic" panose="020B0600070205080204" pitchFamily="34" charset="-128"/>
        </a:defRPr>
      </a:lvl4pPr>
      <a:lvl5pPr algn="ctr" defTabSz="457200" rtl="0" eaLnBrk="0" fontAlgn="base" hangingPunct="0">
        <a:spcBef>
          <a:spcPct val="0"/>
        </a:spcBef>
        <a:spcAft>
          <a:spcPct val="0"/>
        </a:spcAft>
        <a:defRPr sz="4400">
          <a:solidFill>
            <a:schemeClr val="tx1"/>
          </a:solidFill>
          <a:latin typeface="Calibri" panose="020F0502020204030204" charset="0"/>
          <a:ea typeface="MS PGothic" panose="020B0600070205080204" pitchFamily="34" charset="-128"/>
          <a:cs typeface="MS PGothic" panose="020B0600070205080204" pitchFamily="34" charset="-128"/>
        </a:defRPr>
      </a:lvl5pPr>
      <a:lvl6pPr marL="457200" algn="ctr" defTabSz="457200" rtl="0" fontAlgn="base">
        <a:spcBef>
          <a:spcPct val="0"/>
        </a:spcBef>
        <a:spcAft>
          <a:spcPct val="0"/>
        </a:spcAft>
        <a:defRPr sz="4400">
          <a:solidFill>
            <a:schemeClr val="tx1"/>
          </a:solidFill>
          <a:latin typeface="Calibri" panose="020F0502020204030204" charset="0"/>
          <a:ea typeface="MS PGothic" panose="020B0600070205080204" pitchFamily="34" charset="-128"/>
          <a:cs typeface="MS PGothic" panose="020B0600070205080204" pitchFamily="34" charset="-128"/>
        </a:defRPr>
      </a:lvl6pPr>
      <a:lvl7pPr marL="914400" algn="ctr" defTabSz="457200" rtl="0" fontAlgn="base">
        <a:spcBef>
          <a:spcPct val="0"/>
        </a:spcBef>
        <a:spcAft>
          <a:spcPct val="0"/>
        </a:spcAft>
        <a:defRPr sz="4400">
          <a:solidFill>
            <a:schemeClr val="tx1"/>
          </a:solidFill>
          <a:latin typeface="Calibri" panose="020F0502020204030204" charset="0"/>
          <a:ea typeface="MS PGothic" panose="020B0600070205080204" pitchFamily="34" charset="-128"/>
          <a:cs typeface="MS PGothic" panose="020B0600070205080204" pitchFamily="34" charset="-128"/>
        </a:defRPr>
      </a:lvl7pPr>
      <a:lvl8pPr marL="1371600" algn="ctr" defTabSz="457200" rtl="0" fontAlgn="base">
        <a:spcBef>
          <a:spcPct val="0"/>
        </a:spcBef>
        <a:spcAft>
          <a:spcPct val="0"/>
        </a:spcAft>
        <a:defRPr sz="4400">
          <a:solidFill>
            <a:schemeClr val="tx1"/>
          </a:solidFill>
          <a:latin typeface="Calibri" panose="020F0502020204030204" charset="0"/>
          <a:ea typeface="MS PGothic" panose="020B0600070205080204" pitchFamily="34" charset="-128"/>
          <a:cs typeface="MS PGothic" panose="020B0600070205080204" pitchFamily="34" charset="-128"/>
        </a:defRPr>
      </a:lvl8pPr>
      <a:lvl9pPr marL="1828800" algn="ctr" defTabSz="457200" rtl="0" fontAlgn="base">
        <a:spcBef>
          <a:spcPct val="0"/>
        </a:spcBef>
        <a:spcAft>
          <a:spcPct val="0"/>
        </a:spcAft>
        <a:defRPr sz="4400">
          <a:solidFill>
            <a:schemeClr val="tx1"/>
          </a:solidFill>
          <a:latin typeface="Calibri" panose="020F0502020204030204" charset="0"/>
          <a:ea typeface="MS PGothic" panose="020B0600070205080204" pitchFamily="34" charset="-128"/>
          <a:cs typeface="MS PGothic" panose="020B0600070205080204" pitchFamily="34"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S PGothic" panose="020B0600070205080204" pitchFamily="34"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S PGothic" panose="020B0600070205080204" pitchFamily="34" charset="-128"/>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Geneva" pitchFamily="-108" charset="-128"/>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Geneva"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Geneva" charset="0"/>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m.news.cctv.com/2020/07/07/ARTIiGN9JshqeHyngzrP59Ri200707.shtml" TargetMode="Externa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hyperlink" Target="https://www.info.gov.hk/gia/general/202006/30/P2020063000961.htm" TargetMode="Externa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hyperlink" Target="http://www.chinatoday.com.cn/zw2018/sp/202005/t20200523_800206465.html" TargetMode="Externa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hyperlink" Target="https://www.isd.gov.hk/nationalsecurity/chi/pdf/NSL_QnA_Book.pdf" TargetMode="Externa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hyperlink" Target="https://www.doj.gov.hk/tc/community_engagement/speeches/pdf/sj20200824c1.pdf" TargetMode="Externa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2" Type="http://schemas.openxmlformats.org/officeDocument/2006/relationships/hyperlink" Target="https://www.dw.com/zh/10%E4%B8%AA%E4%BA%89%E8%AE%AE%E7%82%B9-%E4%B8%80%E6%96%87%E7%9C%8B%E6%87%82%E6%B8%AF%E7%89%88%E5%9B%BD%E5%AE%89%E6%B3%95/a-54009495" TargetMode="Externa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hyperlink" Target="https://www.isd.gov.hk/nationalsecurity/chi/pdf/NSL_QnA_Book.pdf" TargetMode="External"/><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2.xml.rels><?xml version="1.0" encoding="UTF-8" standalone="yes"?>
<Relationships xmlns="http://schemas.openxmlformats.org/package/2006/relationships"><Relationship Id="rId3" Type="http://schemas.openxmlformats.org/officeDocument/2006/relationships/hyperlink" Target="https://www.news.gov.hk/chi/2020/07/20200707/20200707_104609_663.html?type=ticker" TargetMode="External"/><Relationship Id="rId2" Type="http://schemas.openxmlformats.org/officeDocument/2006/relationships/image" Target="../media/image15.png"/><Relationship Id="rId1" Type="http://schemas.openxmlformats.org/officeDocument/2006/relationships/slideLayout" Target="../slideLayouts/slideLayout21.xml"/></Relationships>
</file>

<file path=ppt/slides/_rels/slide4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1.xml"/></Relationships>
</file>

<file path=ppt/slides/_rels/slide4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1.xml"/></Relationships>
</file>

<file path=ppt/slides/_rels/slide45.xml.rels><?xml version="1.0" encoding="UTF-8" standalone="yes"?>
<Relationships xmlns="http://schemas.openxmlformats.org/package/2006/relationships"><Relationship Id="rId2" Type="http://schemas.openxmlformats.org/officeDocument/2006/relationships/hyperlink" Target="https://www.basiclawresources.info/"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4D4677D2-D5AC-4CF9-9EED-2B89D0A1C2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C6D54F7E-825A-4BBA-815F-35CCA8B977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80681"/>
            <a:ext cx="12192000" cy="2777318"/>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圖片 4" descr="一張含有 文字, 室外 的圖片&#10;&#10;自動產生的描述">
            <a:extLst>
              <a:ext uri="{FF2B5EF4-FFF2-40B4-BE49-F238E27FC236}">
                <a16:creationId xmlns:a16="http://schemas.microsoft.com/office/drawing/2014/main" id="{8AE6587E-EF78-460A-B50A-152CBA8BD0CB}"/>
              </a:ext>
            </a:extLst>
          </p:cNvPr>
          <p:cNvPicPr>
            <a:picLocks noChangeAspect="1"/>
          </p:cNvPicPr>
          <p:nvPr/>
        </p:nvPicPr>
        <p:blipFill rotWithShape="1">
          <a:blip r:embed="rId2">
            <a:extLst>
              <a:ext uri="{28A0092B-C50C-407E-A947-70E740481C1C}">
                <a14:useLocalDpi xmlns:a14="http://schemas.microsoft.com/office/drawing/2010/main" val="0"/>
              </a:ext>
            </a:extLst>
          </a:blip>
          <a:srcRect t="15730"/>
          <a:stretch/>
        </p:blipFill>
        <p:spPr>
          <a:xfrm>
            <a:off x="20" y="10"/>
            <a:ext cx="12191980" cy="6857990"/>
          </a:xfrm>
          <a:custGeom>
            <a:avLst/>
            <a:gdLst/>
            <a:ahLst/>
            <a:cxnLst/>
            <a:rect l="l" t="t" r="r" b="b"/>
            <a:pathLst>
              <a:path w="12191999" h="6842601">
                <a:moveTo>
                  <a:pt x="0" y="0"/>
                </a:moveTo>
                <a:lnTo>
                  <a:pt x="12191999" y="0"/>
                </a:lnTo>
                <a:lnTo>
                  <a:pt x="12191999" y="6842601"/>
                </a:lnTo>
                <a:lnTo>
                  <a:pt x="10316981" y="6842601"/>
                </a:lnTo>
                <a:cubicBezTo>
                  <a:pt x="10312796" y="6835189"/>
                  <a:pt x="10163183" y="6730124"/>
                  <a:pt x="10158998" y="6722712"/>
                </a:cubicBezTo>
                <a:cubicBezTo>
                  <a:pt x="10120278" y="6678190"/>
                  <a:pt x="10156462" y="6716223"/>
                  <a:pt x="10090349" y="6671420"/>
                </a:cubicBezTo>
                <a:cubicBezTo>
                  <a:pt x="10043032" y="6655694"/>
                  <a:pt x="9995855" y="6551879"/>
                  <a:pt x="9955425" y="6498018"/>
                </a:cubicBezTo>
                <a:cubicBezTo>
                  <a:pt x="9939618" y="6480021"/>
                  <a:pt x="9915110" y="6461677"/>
                  <a:pt x="9891265" y="6454528"/>
                </a:cubicBezTo>
                <a:cubicBezTo>
                  <a:pt x="9868239" y="6464957"/>
                  <a:pt x="9865423" y="6431640"/>
                  <a:pt x="9848227" y="6426063"/>
                </a:cubicBezTo>
                <a:cubicBezTo>
                  <a:pt x="9838059" y="6433162"/>
                  <a:pt x="9815047" y="6410348"/>
                  <a:pt x="9812354" y="6399604"/>
                </a:cubicBezTo>
                <a:cubicBezTo>
                  <a:pt x="9825285" y="6377997"/>
                  <a:pt x="9725923" y="6372757"/>
                  <a:pt x="9725915" y="6356381"/>
                </a:cubicBezTo>
                <a:cubicBezTo>
                  <a:pt x="9696279" y="6348066"/>
                  <a:pt x="9591199" y="6354143"/>
                  <a:pt x="9575033" y="6325258"/>
                </a:cubicBezTo>
                <a:cubicBezTo>
                  <a:pt x="9516434" y="6303128"/>
                  <a:pt x="9441613" y="6276805"/>
                  <a:pt x="9415626" y="6271777"/>
                </a:cubicBezTo>
                <a:cubicBezTo>
                  <a:pt x="9378293" y="6313495"/>
                  <a:pt x="9281935" y="6171365"/>
                  <a:pt x="9171493" y="6150430"/>
                </a:cubicBezTo>
                <a:cubicBezTo>
                  <a:pt x="9155426" y="6152396"/>
                  <a:pt x="9147439" y="6151015"/>
                  <a:pt x="9146018" y="6139864"/>
                </a:cubicBezTo>
                <a:cubicBezTo>
                  <a:pt x="9112029" y="6132441"/>
                  <a:pt x="9087339" y="6101138"/>
                  <a:pt x="9059635" y="6109957"/>
                </a:cubicBezTo>
                <a:cubicBezTo>
                  <a:pt x="9024424" y="6092144"/>
                  <a:pt x="9043048" y="6078417"/>
                  <a:pt x="9010911" y="6064789"/>
                </a:cubicBezTo>
                <a:lnTo>
                  <a:pt x="8866811" y="6028191"/>
                </a:lnTo>
                <a:cubicBezTo>
                  <a:pt x="8846465" y="6021172"/>
                  <a:pt x="8825221" y="6000527"/>
                  <a:pt x="8804584" y="5994237"/>
                </a:cubicBezTo>
                <a:lnTo>
                  <a:pt x="8783071" y="5990448"/>
                </a:lnTo>
                <a:lnTo>
                  <a:pt x="8770456" y="5978060"/>
                </a:lnTo>
                <a:cubicBezTo>
                  <a:pt x="8764772" y="5975259"/>
                  <a:pt x="8757695" y="5974720"/>
                  <a:pt x="8748297" y="5978070"/>
                </a:cubicBezTo>
                <a:cubicBezTo>
                  <a:pt x="8730344" y="5973495"/>
                  <a:pt x="8679808" y="5955894"/>
                  <a:pt x="8662742" y="5950603"/>
                </a:cubicBezTo>
                <a:lnTo>
                  <a:pt x="8645902" y="5946326"/>
                </a:lnTo>
                <a:lnTo>
                  <a:pt x="8638176" y="5938358"/>
                </a:lnTo>
                <a:cubicBezTo>
                  <a:pt x="8625897" y="5932642"/>
                  <a:pt x="8594811" y="5922073"/>
                  <a:pt x="8572224" y="5912032"/>
                </a:cubicBezTo>
                <a:cubicBezTo>
                  <a:pt x="8553809" y="5897782"/>
                  <a:pt x="8529845" y="5886100"/>
                  <a:pt x="8502655" y="5878114"/>
                </a:cubicBezTo>
                <a:cubicBezTo>
                  <a:pt x="8496990" y="5883034"/>
                  <a:pt x="8489611" y="5872566"/>
                  <a:pt x="8485159" y="5869819"/>
                </a:cubicBezTo>
                <a:cubicBezTo>
                  <a:pt x="8483457" y="5873482"/>
                  <a:pt x="8471232" y="5872664"/>
                  <a:pt x="8468539" y="5868711"/>
                </a:cubicBezTo>
                <a:cubicBezTo>
                  <a:pt x="8389167" y="5836352"/>
                  <a:pt x="8421742" y="5881497"/>
                  <a:pt x="8379810" y="5849376"/>
                </a:cubicBezTo>
                <a:cubicBezTo>
                  <a:pt x="8371729" y="5846373"/>
                  <a:pt x="8364483" y="5846766"/>
                  <a:pt x="8357758" y="5848601"/>
                </a:cubicBezTo>
                <a:lnTo>
                  <a:pt x="8315264" y="5836192"/>
                </a:lnTo>
                <a:cubicBezTo>
                  <a:pt x="8299077" y="5829531"/>
                  <a:pt x="8281671" y="5824011"/>
                  <a:pt x="8263455" y="5819793"/>
                </a:cubicBezTo>
                <a:cubicBezTo>
                  <a:pt x="8257386" y="5826849"/>
                  <a:pt x="8245582" y="5813448"/>
                  <a:pt x="8239287" y="5810141"/>
                </a:cubicBezTo>
                <a:cubicBezTo>
                  <a:pt x="8237965" y="5815186"/>
                  <a:pt x="8222226" y="5815108"/>
                  <a:pt x="8217888" y="5810039"/>
                </a:cubicBezTo>
                <a:cubicBezTo>
                  <a:pt x="8109447" y="5773303"/>
                  <a:pt x="8161302" y="5831037"/>
                  <a:pt x="8100547" y="5791517"/>
                </a:cubicBezTo>
                <a:cubicBezTo>
                  <a:pt x="8089574" y="5788167"/>
                  <a:pt x="8080448" y="5789295"/>
                  <a:pt x="8072316" y="5792309"/>
                </a:cubicBezTo>
                <a:lnTo>
                  <a:pt x="8056967" y="5800648"/>
                </a:lnTo>
                <a:lnTo>
                  <a:pt x="8047885" y="5795270"/>
                </a:lnTo>
                <a:cubicBezTo>
                  <a:pt x="8010204" y="5788738"/>
                  <a:pt x="7996426" y="5797608"/>
                  <a:pt x="7977128" y="5783189"/>
                </a:cubicBezTo>
                <a:cubicBezTo>
                  <a:pt x="7943466" y="5775577"/>
                  <a:pt x="7904823" y="5770953"/>
                  <a:pt x="7874392" y="5763715"/>
                </a:cubicBezTo>
                <a:cubicBezTo>
                  <a:pt x="7860337" y="5743777"/>
                  <a:pt x="7817541" y="5748989"/>
                  <a:pt x="7794543" y="5739759"/>
                </a:cubicBezTo>
                <a:cubicBezTo>
                  <a:pt x="7784688" y="5731467"/>
                  <a:pt x="7776709" y="5729004"/>
                  <a:pt x="7763762" y="5734031"/>
                </a:cubicBezTo>
                <a:cubicBezTo>
                  <a:pt x="7718781" y="5694154"/>
                  <a:pt x="7732231" y="5727368"/>
                  <a:pt x="7685889" y="5707234"/>
                </a:cubicBezTo>
                <a:cubicBezTo>
                  <a:pt x="7646521" y="5687607"/>
                  <a:pt x="7600389" y="5671470"/>
                  <a:pt x="7566744" y="5634586"/>
                </a:cubicBezTo>
                <a:cubicBezTo>
                  <a:pt x="7561306" y="5624813"/>
                  <a:pt x="7543589" y="5618525"/>
                  <a:pt x="7527170" y="5620542"/>
                </a:cubicBezTo>
                <a:cubicBezTo>
                  <a:pt x="7524343" y="5620889"/>
                  <a:pt x="7521664" y="5621475"/>
                  <a:pt x="7519214" y="5622280"/>
                </a:cubicBezTo>
                <a:cubicBezTo>
                  <a:pt x="7500062" y="5596964"/>
                  <a:pt x="7480476" y="5604337"/>
                  <a:pt x="7473157" y="5588143"/>
                </a:cubicBezTo>
                <a:cubicBezTo>
                  <a:pt x="7433415" y="5574859"/>
                  <a:pt x="7395118" y="5582388"/>
                  <a:pt x="7388000" y="5568063"/>
                </a:cubicBezTo>
                <a:cubicBezTo>
                  <a:pt x="7366403" y="5564920"/>
                  <a:pt x="7332262" y="5573848"/>
                  <a:pt x="7320876" y="5557698"/>
                </a:cubicBezTo>
                <a:cubicBezTo>
                  <a:pt x="7314891" y="5568111"/>
                  <a:pt x="7299319" y="5544964"/>
                  <a:pt x="7284480" y="5549820"/>
                </a:cubicBezTo>
                <a:cubicBezTo>
                  <a:pt x="7273570" y="5554430"/>
                  <a:pt x="7266301" y="5548483"/>
                  <a:pt x="7256619" y="5546379"/>
                </a:cubicBezTo>
                <a:cubicBezTo>
                  <a:pt x="7242503" y="5549088"/>
                  <a:pt x="7202543" y="5533379"/>
                  <a:pt x="7193112" y="5525289"/>
                </a:cubicBezTo>
                <a:cubicBezTo>
                  <a:pt x="7172259" y="5499151"/>
                  <a:pt x="7108617" y="5505485"/>
                  <a:pt x="7090943" y="5485177"/>
                </a:cubicBezTo>
                <a:cubicBezTo>
                  <a:pt x="7083637" y="5481419"/>
                  <a:pt x="7076140" y="5479148"/>
                  <a:pt x="7068566" y="5477809"/>
                </a:cubicBezTo>
                <a:lnTo>
                  <a:pt x="7023035" y="5476595"/>
                </a:lnTo>
                <a:lnTo>
                  <a:pt x="7001197" y="5476163"/>
                </a:lnTo>
                <a:cubicBezTo>
                  <a:pt x="7016126" y="5454256"/>
                  <a:pt x="6943549" y="5466815"/>
                  <a:pt x="6967472" y="5451057"/>
                </a:cubicBezTo>
                <a:cubicBezTo>
                  <a:pt x="6931240" y="5443544"/>
                  <a:pt x="6920843" y="5429649"/>
                  <a:pt x="6883334" y="5418880"/>
                </a:cubicBezTo>
                <a:lnTo>
                  <a:pt x="6742417" y="5386446"/>
                </a:lnTo>
                <a:cubicBezTo>
                  <a:pt x="6690532" y="5366095"/>
                  <a:pt x="6665174" y="5364632"/>
                  <a:pt x="6618315" y="5353085"/>
                </a:cubicBezTo>
                <a:cubicBezTo>
                  <a:pt x="6581698" y="5304210"/>
                  <a:pt x="6547395" y="5315779"/>
                  <a:pt x="6521050" y="5283194"/>
                </a:cubicBezTo>
                <a:cubicBezTo>
                  <a:pt x="6469114" y="5268862"/>
                  <a:pt x="6472597" y="5253957"/>
                  <a:pt x="6414460" y="5253832"/>
                </a:cubicBezTo>
                <a:lnTo>
                  <a:pt x="6362535" y="5220502"/>
                </a:lnTo>
                <a:cubicBezTo>
                  <a:pt x="6350866" y="5213881"/>
                  <a:pt x="6347641" y="5215777"/>
                  <a:pt x="6344443" y="5214103"/>
                </a:cubicBezTo>
                <a:lnTo>
                  <a:pt x="6343344" y="5210454"/>
                </a:lnTo>
                <a:lnTo>
                  <a:pt x="6333344" y="5205307"/>
                </a:lnTo>
                <a:lnTo>
                  <a:pt x="6315602" y="5193288"/>
                </a:lnTo>
                <a:lnTo>
                  <a:pt x="6310442" y="5192802"/>
                </a:lnTo>
                <a:lnTo>
                  <a:pt x="6280815" y="5177420"/>
                </a:lnTo>
                <a:lnTo>
                  <a:pt x="6279533" y="5178045"/>
                </a:lnTo>
                <a:cubicBezTo>
                  <a:pt x="6275980" y="5179097"/>
                  <a:pt x="6272084" y="5179212"/>
                  <a:pt x="6267362" y="5177370"/>
                </a:cubicBezTo>
                <a:cubicBezTo>
                  <a:pt x="6261796" y="5192470"/>
                  <a:pt x="6259530" y="5180933"/>
                  <a:pt x="6246095" y="5174167"/>
                </a:cubicBezTo>
                <a:lnTo>
                  <a:pt x="6155252" y="5161201"/>
                </a:lnTo>
                <a:lnTo>
                  <a:pt x="6148525" y="5158442"/>
                </a:lnTo>
                <a:lnTo>
                  <a:pt x="6148187" y="5158573"/>
                </a:lnTo>
                <a:cubicBezTo>
                  <a:pt x="6146292" y="5158370"/>
                  <a:pt x="6143916" y="5157611"/>
                  <a:pt x="6140686" y="5156032"/>
                </a:cubicBezTo>
                <a:lnTo>
                  <a:pt x="6136260" y="5153413"/>
                </a:lnTo>
                <a:lnTo>
                  <a:pt x="6123208" y="5148061"/>
                </a:lnTo>
                <a:lnTo>
                  <a:pt x="6117367" y="5147451"/>
                </a:lnTo>
                <a:lnTo>
                  <a:pt x="5957305" y="5146062"/>
                </a:lnTo>
                <a:cubicBezTo>
                  <a:pt x="5920540" y="5140405"/>
                  <a:pt x="5887096" y="5142015"/>
                  <a:pt x="5857259" y="5132052"/>
                </a:cubicBezTo>
                <a:cubicBezTo>
                  <a:pt x="5843335" y="5135303"/>
                  <a:pt x="5830921" y="5135493"/>
                  <a:pt x="5821375" y="5125606"/>
                </a:cubicBezTo>
                <a:cubicBezTo>
                  <a:pt x="5786501" y="5122615"/>
                  <a:pt x="5775399" y="5132648"/>
                  <a:pt x="5755916" y="5120171"/>
                </a:cubicBezTo>
                <a:cubicBezTo>
                  <a:pt x="5732132" y="5135438"/>
                  <a:pt x="5732735" y="5128211"/>
                  <a:pt x="5725007" y="5121437"/>
                </a:cubicBezTo>
                <a:lnTo>
                  <a:pt x="5723810" y="5120848"/>
                </a:lnTo>
                <a:lnTo>
                  <a:pt x="5720531" y="5123048"/>
                </a:lnTo>
                <a:lnTo>
                  <a:pt x="5714794" y="5123371"/>
                </a:lnTo>
                <a:lnTo>
                  <a:pt x="5700141" y="5120131"/>
                </a:lnTo>
                <a:lnTo>
                  <a:pt x="5694799" y="5118234"/>
                </a:lnTo>
                <a:cubicBezTo>
                  <a:pt x="5691058" y="5117179"/>
                  <a:pt x="5688491" y="5116804"/>
                  <a:pt x="5686627" y="5116903"/>
                </a:cubicBezTo>
                <a:lnTo>
                  <a:pt x="5686371" y="5117086"/>
                </a:lnTo>
                <a:lnTo>
                  <a:pt x="5678818" y="5115416"/>
                </a:lnTo>
                <a:cubicBezTo>
                  <a:pt x="5666199" y="5112102"/>
                  <a:pt x="5654035" y="5108410"/>
                  <a:pt x="5642547" y="5104511"/>
                </a:cubicBezTo>
                <a:cubicBezTo>
                  <a:pt x="5629444" y="5114945"/>
                  <a:pt x="5588783" y="5093343"/>
                  <a:pt x="5587979" y="5116963"/>
                </a:cubicBezTo>
                <a:cubicBezTo>
                  <a:pt x="5572317" y="5112380"/>
                  <a:pt x="5564904" y="5101292"/>
                  <a:pt x="5566635" y="5117158"/>
                </a:cubicBezTo>
                <a:cubicBezTo>
                  <a:pt x="5561375" y="5116079"/>
                  <a:pt x="5557787" y="5116811"/>
                  <a:pt x="5554952" y="5118417"/>
                </a:cubicBezTo>
                <a:lnTo>
                  <a:pt x="5554039" y="5119241"/>
                </a:lnTo>
                <a:lnTo>
                  <a:pt x="5514253" y="5109018"/>
                </a:lnTo>
                <a:lnTo>
                  <a:pt x="5492156" y="5099904"/>
                </a:lnTo>
                <a:lnTo>
                  <a:pt x="5480446" y="5096385"/>
                </a:lnTo>
                <a:lnTo>
                  <a:pt x="5477744" y="5092939"/>
                </a:lnTo>
                <a:cubicBezTo>
                  <a:pt x="5474490" y="5090581"/>
                  <a:pt x="5469391" y="5088951"/>
                  <a:pt x="5460150" y="5088988"/>
                </a:cubicBezTo>
                <a:lnTo>
                  <a:pt x="5457901" y="5089459"/>
                </a:lnTo>
                <a:lnTo>
                  <a:pt x="5444243" y="5082761"/>
                </a:lnTo>
                <a:cubicBezTo>
                  <a:pt x="5439993" y="5080007"/>
                  <a:pt x="5436418" y="5076805"/>
                  <a:pt x="5433825" y="5072992"/>
                </a:cubicBezTo>
                <a:cubicBezTo>
                  <a:pt x="5379442" y="5082090"/>
                  <a:pt x="5336110" y="5058382"/>
                  <a:pt x="5280996" y="5052402"/>
                </a:cubicBezTo>
                <a:cubicBezTo>
                  <a:pt x="5250806" y="5043777"/>
                  <a:pt x="5168599" y="5048109"/>
                  <a:pt x="5161582" y="5019668"/>
                </a:cubicBezTo>
                <a:cubicBezTo>
                  <a:pt x="5121870" y="5011383"/>
                  <a:pt x="5095637" y="5009222"/>
                  <a:pt x="5042717" y="5002692"/>
                </a:cubicBezTo>
                <a:cubicBezTo>
                  <a:pt x="4991136" y="4972487"/>
                  <a:pt x="4902282" y="4979360"/>
                  <a:pt x="4840514" y="4959306"/>
                </a:cubicBezTo>
                <a:cubicBezTo>
                  <a:pt x="4799904" y="4976415"/>
                  <a:pt x="4824087" y="4958371"/>
                  <a:pt x="4786778" y="4956661"/>
                </a:cubicBezTo>
                <a:cubicBezTo>
                  <a:pt x="4801901" y="4937231"/>
                  <a:pt x="4739845" y="4961208"/>
                  <a:pt x="4743741" y="4937104"/>
                </a:cubicBezTo>
                <a:cubicBezTo>
                  <a:pt x="4736829" y="4937557"/>
                  <a:pt x="4730010" y="4938753"/>
                  <a:pt x="4723136" y="4940138"/>
                </a:cubicBezTo>
                <a:lnTo>
                  <a:pt x="4719535" y="4940850"/>
                </a:lnTo>
                <a:lnTo>
                  <a:pt x="4706143" y="4939586"/>
                </a:lnTo>
                <a:lnTo>
                  <a:pt x="4701098" y="4944372"/>
                </a:lnTo>
                <a:lnTo>
                  <a:pt x="4680034" y="4946157"/>
                </a:lnTo>
                <a:cubicBezTo>
                  <a:pt x="4672339" y="4946029"/>
                  <a:pt x="4664292" y="4944964"/>
                  <a:pt x="4655740" y="4942396"/>
                </a:cubicBezTo>
                <a:cubicBezTo>
                  <a:pt x="4636359" y="4929384"/>
                  <a:pt x="4599700" y="4935346"/>
                  <a:pt x="4569298" y="4929596"/>
                </a:cubicBezTo>
                <a:lnTo>
                  <a:pt x="4555977" y="4924356"/>
                </a:lnTo>
                <a:lnTo>
                  <a:pt x="4508949" y="4921648"/>
                </a:lnTo>
                <a:cubicBezTo>
                  <a:pt x="4495668" y="4920437"/>
                  <a:pt x="4482007" y="4918694"/>
                  <a:pt x="4467838" y="4915993"/>
                </a:cubicBezTo>
                <a:lnTo>
                  <a:pt x="4441948" y="4909300"/>
                </a:lnTo>
                <a:lnTo>
                  <a:pt x="4394719" y="4901820"/>
                </a:lnTo>
                <a:lnTo>
                  <a:pt x="4356810" y="4905146"/>
                </a:lnTo>
                <a:lnTo>
                  <a:pt x="4222144" y="4909117"/>
                </a:lnTo>
                <a:cubicBezTo>
                  <a:pt x="4202488" y="4913903"/>
                  <a:pt x="4184742" y="4933491"/>
                  <a:pt x="4160481" y="4923474"/>
                </a:cubicBezTo>
                <a:cubicBezTo>
                  <a:pt x="4165854" y="4934564"/>
                  <a:pt x="4131661" y="4919946"/>
                  <a:pt x="4124879" y="4929303"/>
                </a:cubicBezTo>
                <a:cubicBezTo>
                  <a:pt x="4120895" y="4937086"/>
                  <a:pt x="4109593" y="4934464"/>
                  <a:pt x="4100114" y="4936007"/>
                </a:cubicBezTo>
                <a:cubicBezTo>
                  <a:pt x="4091835" y="4943256"/>
                  <a:pt x="4045978" y="4943549"/>
                  <a:pt x="4030957" y="4939826"/>
                </a:cubicBezTo>
                <a:cubicBezTo>
                  <a:pt x="3989825" y="4924453"/>
                  <a:pt x="3946860" y="4952050"/>
                  <a:pt x="3913764" y="4940618"/>
                </a:cubicBezTo>
                <a:cubicBezTo>
                  <a:pt x="3904534" y="4939906"/>
                  <a:pt x="3896577" y="4940543"/>
                  <a:pt x="3889457" y="4942017"/>
                </a:cubicBezTo>
                <a:lnTo>
                  <a:pt x="3871115" y="4948115"/>
                </a:lnTo>
                <a:lnTo>
                  <a:pt x="3869086" y="4953796"/>
                </a:lnTo>
                <a:lnTo>
                  <a:pt x="3856124" y="4955351"/>
                </a:lnTo>
                <a:lnTo>
                  <a:pt x="3835967" y="4964002"/>
                </a:lnTo>
                <a:cubicBezTo>
                  <a:pt x="3826465" y="4939857"/>
                  <a:pt x="3782586" y="4975947"/>
                  <a:pt x="3785910" y="4953998"/>
                </a:cubicBezTo>
                <a:cubicBezTo>
                  <a:pt x="3750785" y="4960085"/>
                  <a:pt x="3699033" y="4941571"/>
                  <a:pt x="3671085" y="4966563"/>
                </a:cubicBezTo>
                <a:cubicBezTo>
                  <a:pt x="3621255" y="4971431"/>
                  <a:pt x="3562637" y="4982991"/>
                  <a:pt x="3486928" y="4983204"/>
                </a:cubicBezTo>
                <a:cubicBezTo>
                  <a:pt x="3446030" y="4983424"/>
                  <a:pt x="3343460" y="4965124"/>
                  <a:pt x="3280956" y="4963864"/>
                </a:cubicBezTo>
                <a:cubicBezTo>
                  <a:pt x="3227193" y="4969510"/>
                  <a:pt x="3256481" y="4962609"/>
                  <a:pt x="3211563" y="4982704"/>
                </a:cubicBezTo>
                <a:cubicBezTo>
                  <a:pt x="3207119" y="4979549"/>
                  <a:pt x="3170070" y="4977192"/>
                  <a:pt x="3164681" y="4975408"/>
                </a:cubicBezTo>
                <a:lnTo>
                  <a:pt x="3127171" y="4968229"/>
                </a:lnTo>
                <a:lnTo>
                  <a:pt x="3096889" y="4965619"/>
                </a:lnTo>
                <a:cubicBezTo>
                  <a:pt x="3088441" y="4967572"/>
                  <a:pt x="3082883" y="4967054"/>
                  <a:pt x="3078620" y="4965444"/>
                </a:cubicBezTo>
                <a:lnTo>
                  <a:pt x="3074275" y="4962670"/>
                </a:lnTo>
                <a:lnTo>
                  <a:pt x="3036436" y="4957455"/>
                </a:lnTo>
                <a:lnTo>
                  <a:pt x="3031995" y="4958829"/>
                </a:lnTo>
                <a:lnTo>
                  <a:pt x="2994028" y="4956800"/>
                </a:lnTo>
                <a:cubicBezTo>
                  <a:pt x="2992299" y="4958944"/>
                  <a:pt x="2989407" y="4960397"/>
                  <a:pt x="2984001" y="4960444"/>
                </a:cubicBezTo>
                <a:cubicBezTo>
                  <a:pt x="2994191" y="4975446"/>
                  <a:pt x="2981386" y="4966249"/>
                  <a:pt x="2964542" y="4965062"/>
                </a:cubicBezTo>
                <a:cubicBezTo>
                  <a:pt x="2976613" y="4988096"/>
                  <a:pt x="2927627" y="4975618"/>
                  <a:pt x="2921274" y="4988440"/>
                </a:cubicBezTo>
                <a:cubicBezTo>
                  <a:pt x="2908629" y="4987050"/>
                  <a:pt x="2895476" y="4985998"/>
                  <a:pt x="2882111" y="4985411"/>
                </a:cubicBezTo>
                <a:lnTo>
                  <a:pt x="2874282" y="4985361"/>
                </a:lnTo>
                <a:cubicBezTo>
                  <a:pt x="2874237" y="4985437"/>
                  <a:pt x="2874193" y="4985514"/>
                  <a:pt x="2874147" y="4985591"/>
                </a:cubicBezTo>
                <a:cubicBezTo>
                  <a:pt x="2872492" y="4986074"/>
                  <a:pt x="2869935" y="4986243"/>
                  <a:pt x="2865932" y="4985999"/>
                </a:cubicBezTo>
                <a:lnTo>
                  <a:pt x="2860008" y="4985269"/>
                </a:lnTo>
                <a:lnTo>
                  <a:pt x="2844819" y="4985172"/>
                </a:lnTo>
                <a:lnTo>
                  <a:pt x="2839735" y="4986676"/>
                </a:lnTo>
                <a:lnTo>
                  <a:pt x="2837922" y="4989488"/>
                </a:lnTo>
                <a:lnTo>
                  <a:pt x="2836507" y="4989165"/>
                </a:lnTo>
                <a:cubicBezTo>
                  <a:pt x="2825749" y="4984209"/>
                  <a:pt x="2822382" y="4977089"/>
                  <a:pt x="2808859" y="4996804"/>
                </a:cubicBezTo>
                <a:cubicBezTo>
                  <a:pt x="2784233" y="4988767"/>
                  <a:pt x="2779499" y="5000786"/>
                  <a:pt x="2745907" y="5005126"/>
                </a:cubicBezTo>
                <a:cubicBezTo>
                  <a:pt x="2731796" y="4997536"/>
                  <a:pt x="2720518" y="5000295"/>
                  <a:pt x="2709519" y="5006333"/>
                </a:cubicBezTo>
                <a:cubicBezTo>
                  <a:pt x="2676766" y="5002878"/>
                  <a:pt x="2646981" y="5011377"/>
                  <a:pt x="2610212" y="5013529"/>
                </a:cubicBezTo>
                <a:cubicBezTo>
                  <a:pt x="2570359" y="5003730"/>
                  <a:pt x="2550109" y="5021491"/>
                  <a:pt x="2510814" y="5023713"/>
                </a:cubicBezTo>
                <a:cubicBezTo>
                  <a:pt x="2476639" y="5006722"/>
                  <a:pt x="2482834" y="5038639"/>
                  <a:pt x="2462736" y="5045398"/>
                </a:cubicBezTo>
                <a:lnTo>
                  <a:pt x="2457050" y="5046022"/>
                </a:lnTo>
                <a:lnTo>
                  <a:pt x="2442184" y="5043549"/>
                </a:lnTo>
                <a:lnTo>
                  <a:pt x="2436703" y="5041929"/>
                </a:lnTo>
                <a:cubicBezTo>
                  <a:pt x="2432888" y="5041072"/>
                  <a:pt x="2430299" y="5040830"/>
                  <a:pt x="2428451" y="5041027"/>
                </a:cubicBezTo>
                <a:lnTo>
                  <a:pt x="2420551" y="5039949"/>
                </a:lnTo>
                <a:cubicBezTo>
                  <a:pt x="2407700" y="5037296"/>
                  <a:pt x="2395274" y="5034239"/>
                  <a:pt x="2383501" y="5030941"/>
                </a:cubicBezTo>
                <a:cubicBezTo>
                  <a:pt x="2362992" y="5032521"/>
                  <a:pt x="2317884" y="5047662"/>
                  <a:pt x="2297493" y="5049431"/>
                </a:cubicBezTo>
                <a:lnTo>
                  <a:pt x="2261156" y="5041558"/>
                </a:lnTo>
                <a:lnTo>
                  <a:pt x="2200581" y="5024964"/>
                </a:lnTo>
                <a:lnTo>
                  <a:pt x="2198380" y="5025550"/>
                </a:lnTo>
                <a:lnTo>
                  <a:pt x="2116066" y="5019568"/>
                </a:lnTo>
                <a:cubicBezTo>
                  <a:pt x="2111600" y="5017036"/>
                  <a:pt x="2059664" y="5006071"/>
                  <a:pt x="2056754" y="5002394"/>
                </a:cubicBezTo>
                <a:cubicBezTo>
                  <a:pt x="2003393" y="5014336"/>
                  <a:pt x="1998298" y="5008800"/>
                  <a:pt x="1942916" y="5005703"/>
                </a:cubicBezTo>
                <a:cubicBezTo>
                  <a:pt x="1882138" y="4994708"/>
                  <a:pt x="1836966" y="4976630"/>
                  <a:pt x="1796717" y="4970423"/>
                </a:cubicBezTo>
                <a:cubicBezTo>
                  <a:pt x="1724075" y="4959337"/>
                  <a:pt x="1636218" y="4936339"/>
                  <a:pt x="1583222" y="4931235"/>
                </a:cubicBezTo>
                <a:cubicBezTo>
                  <a:pt x="1544265" y="4950469"/>
                  <a:pt x="1556109" y="4927628"/>
                  <a:pt x="1518821" y="4927872"/>
                </a:cubicBezTo>
                <a:cubicBezTo>
                  <a:pt x="1497291" y="4925112"/>
                  <a:pt x="1483221" y="4916728"/>
                  <a:pt x="1471837" y="4914678"/>
                </a:cubicBezTo>
                <a:lnTo>
                  <a:pt x="1450515" y="4915578"/>
                </a:lnTo>
                <a:lnTo>
                  <a:pt x="1437078" y="4915016"/>
                </a:lnTo>
                <a:lnTo>
                  <a:pt x="1432462" y="4920065"/>
                </a:lnTo>
                <a:lnTo>
                  <a:pt x="1411645" y="4922952"/>
                </a:lnTo>
                <a:cubicBezTo>
                  <a:pt x="1384856" y="4920079"/>
                  <a:pt x="1306656" y="4907389"/>
                  <a:pt x="1271729" y="4902828"/>
                </a:cubicBezTo>
                <a:cubicBezTo>
                  <a:pt x="1258697" y="4896954"/>
                  <a:pt x="1213546" y="4890036"/>
                  <a:pt x="1202076" y="4895589"/>
                </a:cubicBezTo>
                <a:cubicBezTo>
                  <a:pt x="1192059" y="4895561"/>
                  <a:pt x="1182171" y="4891311"/>
                  <a:pt x="1174670" y="4898040"/>
                </a:cubicBezTo>
                <a:cubicBezTo>
                  <a:pt x="1163701" y="4905820"/>
                  <a:pt x="1136874" y="4886643"/>
                  <a:pt x="1137035" y="4897965"/>
                </a:cubicBezTo>
                <a:cubicBezTo>
                  <a:pt x="1117838" y="4884693"/>
                  <a:pt x="1091386" y="4900421"/>
                  <a:pt x="1069882" y="4901859"/>
                </a:cubicBezTo>
                <a:cubicBezTo>
                  <a:pt x="1055589" y="4889467"/>
                  <a:pt x="1024570" y="4904705"/>
                  <a:pt x="980935" y="4900090"/>
                </a:cubicBezTo>
                <a:cubicBezTo>
                  <a:pt x="947614" y="4895538"/>
                  <a:pt x="913224" y="4886405"/>
                  <a:pt x="869960" y="4874547"/>
                </a:cubicBezTo>
                <a:cubicBezTo>
                  <a:pt x="819114" y="4845820"/>
                  <a:pt x="768074" y="4839770"/>
                  <a:pt x="721345" y="4828937"/>
                </a:cubicBezTo>
                <a:cubicBezTo>
                  <a:pt x="667944" y="4819060"/>
                  <a:pt x="698286" y="4848426"/>
                  <a:pt x="635428" y="4819153"/>
                </a:cubicBezTo>
                <a:cubicBezTo>
                  <a:pt x="626286" y="4826707"/>
                  <a:pt x="617638" y="4825980"/>
                  <a:pt x="604106" y="4819994"/>
                </a:cubicBezTo>
                <a:cubicBezTo>
                  <a:pt x="583276" y="4822237"/>
                  <a:pt x="539859" y="4835097"/>
                  <a:pt x="510451" y="4832608"/>
                </a:cubicBezTo>
                <a:cubicBezTo>
                  <a:pt x="489781" y="4829929"/>
                  <a:pt x="443867" y="4807857"/>
                  <a:pt x="427656" y="4805062"/>
                </a:cubicBezTo>
                <a:cubicBezTo>
                  <a:pt x="424088" y="4806479"/>
                  <a:pt x="419580" y="4809736"/>
                  <a:pt x="413184" y="4815837"/>
                </a:cubicBezTo>
                <a:cubicBezTo>
                  <a:pt x="387673" y="4805882"/>
                  <a:pt x="379855" y="4817328"/>
                  <a:pt x="341772" y="4818825"/>
                </a:cubicBezTo>
                <a:cubicBezTo>
                  <a:pt x="327795" y="4810179"/>
                  <a:pt x="314729" y="4811964"/>
                  <a:pt x="301266" y="4817000"/>
                </a:cubicBezTo>
                <a:cubicBezTo>
                  <a:pt x="265781" y="4810886"/>
                  <a:pt x="231017" y="4816794"/>
                  <a:pt x="189886" y="4815871"/>
                </a:cubicBezTo>
                <a:cubicBezTo>
                  <a:pt x="147910" y="4802917"/>
                  <a:pt x="121702" y="4818738"/>
                  <a:pt x="77762" y="4817675"/>
                </a:cubicBezTo>
                <a:cubicBezTo>
                  <a:pt x="38733" y="4795315"/>
                  <a:pt x="44308" y="4840244"/>
                  <a:pt x="8164" y="4835320"/>
                </a:cubicBezTo>
                <a:lnTo>
                  <a:pt x="0" y="4832771"/>
                </a:lnTo>
                <a:close/>
              </a:path>
            </a:pathLst>
          </a:custGeom>
        </p:spPr>
      </p:pic>
      <p:sp>
        <p:nvSpPr>
          <p:cNvPr id="2" name="標題 1">
            <a:extLst>
              <a:ext uri="{FF2B5EF4-FFF2-40B4-BE49-F238E27FC236}">
                <a16:creationId xmlns:a16="http://schemas.microsoft.com/office/drawing/2014/main" id="{8C14DFE4-A192-4ED1-AC1A-CDE8BB9DE465}"/>
              </a:ext>
            </a:extLst>
          </p:cNvPr>
          <p:cNvSpPr>
            <a:spLocks noGrp="1"/>
          </p:cNvSpPr>
          <p:nvPr>
            <p:ph type="ctrTitle"/>
          </p:nvPr>
        </p:nvSpPr>
        <p:spPr>
          <a:xfrm>
            <a:off x="599818" y="5234320"/>
            <a:ext cx="6931319" cy="752217"/>
          </a:xfrm>
        </p:spPr>
        <p:txBody>
          <a:bodyPr anchor="b">
            <a:normAutofit/>
          </a:bodyPr>
          <a:lstStyle/>
          <a:p>
            <a:pPr algn="l"/>
            <a:r>
              <a:rPr lang="zh-TW" altLang="en-US" sz="3600" b="1" kern="100">
                <a:solidFill>
                  <a:schemeClr val="tx1">
                    <a:lumMod val="85000"/>
                    <a:lumOff val="15000"/>
                  </a:schemeClr>
                </a:solidFill>
                <a:cs typeface="Times New Roman" panose="02020603050405020304" pitchFamily="18" charset="0"/>
              </a:rPr>
              <a:t>有關</a:t>
            </a:r>
            <a:r>
              <a:rPr lang="en-US" altLang="zh-TW" sz="3600" b="1" kern="100">
                <a:solidFill>
                  <a:schemeClr val="tx1">
                    <a:lumMod val="85000"/>
                    <a:lumOff val="15000"/>
                  </a:schemeClr>
                </a:solidFill>
                <a:cs typeface="Times New Roman" panose="02020603050405020304" pitchFamily="18" charset="0"/>
              </a:rPr>
              <a:t>《</a:t>
            </a:r>
            <a:r>
              <a:rPr lang="zh-TW" altLang="en-US" sz="3600" b="1" kern="100">
                <a:solidFill>
                  <a:schemeClr val="tx1">
                    <a:lumMod val="85000"/>
                    <a:lumOff val="15000"/>
                  </a:schemeClr>
                </a:solidFill>
                <a:cs typeface="Times New Roman" panose="02020603050405020304" pitchFamily="18" charset="0"/>
              </a:rPr>
              <a:t>香港國安法</a:t>
            </a:r>
            <a:r>
              <a:rPr lang="en-US" altLang="zh-TW" sz="3600" b="1" kern="100">
                <a:solidFill>
                  <a:schemeClr val="tx1">
                    <a:lumMod val="85000"/>
                    <a:lumOff val="15000"/>
                  </a:schemeClr>
                </a:solidFill>
                <a:cs typeface="Times New Roman" panose="02020603050405020304" pitchFamily="18" charset="0"/>
              </a:rPr>
              <a:t>》</a:t>
            </a:r>
            <a:r>
              <a:rPr lang="zh-TW" altLang="en-US" sz="3600" b="1" kern="100">
                <a:solidFill>
                  <a:schemeClr val="tx1">
                    <a:lumMod val="85000"/>
                    <a:lumOff val="15000"/>
                  </a:schemeClr>
                </a:solidFill>
                <a:cs typeface="Times New Roman" panose="02020603050405020304" pitchFamily="18" charset="0"/>
              </a:rPr>
              <a:t>的六點事實</a:t>
            </a:r>
            <a:endParaRPr lang="zh-HK" altLang="en-US" sz="3600">
              <a:solidFill>
                <a:schemeClr val="tx1">
                  <a:lumMod val="85000"/>
                  <a:lumOff val="15000"/>
                </a:schemeClr>
              </a:solidFill>
            </a:endParaRPr>
          </a:p>
        </p:txBody>
      </p:sp>
      <p:sp>
        <p:nvSpPr>
          <p:cNvPr id="3" name="副標題 2">
            <a:extLst>
              <a:ext uri="{FF2B5EF4-FFF2-40B4-BE49-F238E27FC236}">
                <a16:creationId xmlns:a16="http://schemas.microsoft.com/office/drawing/2014/main" id="{611FAA1D-0584-41B2-B3EE-8AE840DEB5B8}"/>
              </a:ext>
            </a:extLst>
          </p:cNvPr>
          <p:cNvSpPr>
            <a:spLocks noGrp="1"/>
          </p:cNvSpPr>
          <p:nvPr>
            <p:ph type="subTitle" idx="1"/>
          </p:nvPr>
        </p:nvSpPr>
        <p:spPr>
          <a:xfrm>
            <a:off x="599819" y="6059086"/>
            <a:ext cx="6931319" cy="349725"/>
          </a:xfrm>
        </p:spPr>
        <p:txBody>
          <a:bodyPr anchor="t">
            <a:normAutofit/>
          </a:bodyPr>
          <a:lstStyle/>
          <a:p>
            <a:pPr algn="l"/>
            <a:r>
              <a:rPr lang="zh-TW" altLang="en-US" sz="1600" b="1" kern="100" dirty="0">
                <a:solidFill>
                  <a:schemeClr val="tx1">
                    <a:lumMod val="85000"/>
                    <a:lumOff val="15000"/>
                  </a:schemeClr>
                </a:solidFill>
                <a:cs typeface="Times New Roman" panose="02020603050405020304" pitchFamily="18" charset="0"/>
              </a:rPr>
              <a:t>高中 單元一：</a:t>
            </a:r>
            <a:r>
              <a:rPr lang="zh-TW" altLang="en-US" sz="1600" dirty="0">
                <a:solidFill>
                  <a:schemeClr val="tx1">
                    <a:lumMod val="85000"/>
                    <a:lumOff val="15000"/>
                  </a:schemeClr>
                </a:solidFill>
              </a:rPr>
              <a:t>國安法與「一國兩制」（上）</a:t>
            </a:r>
            <a:endParaRPr lang="en-US" altLang="zh-TW" sz="1600" dirty="0">
              <a:solidFill>
                <a:schemeClr val="tx1">
                  <a:lumMod val="85000"/>
                  <a:lumOff val="15000"/>
                </a:schemeClr>
              </a:solidFill>
            </a:endParaRPr>
          </a:p>
        </p:txBody>
      </p:sp>
      <p:sp>
        <p:nvSpPr>
          <p:cNvPr id="4" name="投影片編號版面配置區 3">
            <a:extLst>
              <a:ext uri="{FF2B5EF4-FFF2-40B4-BE49-F238E27FC236}">
                <a16:creationId xmlns:a16="http://schemas.microsoft.com/office/drawing/2014/main" id="{67B038BF-6E7A-4C1C-A154-294B2345E120}"/>
              </a:ext>
            </a:extLst>
          </p:cNvPr>
          <p:cNvSpPr>
            <a:spLocks noGrp="1"/>
          </p:cNvSpPr>
          <p:nvPr>
            <p:ph type="sldNum" sz="quarter" idx="12"/>
          </p:nvPr>
        </p:nvSpPr>
        <p:spPr>
          <a:xfrm>
            <a:off x="8610600" y="6356350"/>
            <a:ext cx="2743200" cy="365125"/>
          </a:xfrm>
        </p:spPr>
        <p:txBody>
          <a:bodyPr>
            <a:normAutofit/>
          </a:bodyPr>
          <a:lstStyle/>
          <a:p>
            <a:pPr>
              <a:spcAft>
                <a:spcPts val="600"/>
              </a:spcAft>
            </a:pPr>
            <a:fld id="{10E6A508-BB07-4B8A-901D-15D03AC66BA5}" type="slidenum">
              <a:rPr lang="zh-HK" altLang="en-US" sz="1000">
                <a:solidFill>
                  <a:srgbClr val="FFFFFF"/>
                </a:solidFill>
              </a:rPr>
              <a:pPr>
                <a:spcAft>
                  <a:spcPts val="600"/>
                </a:spcAft>
              </a:pPr>
              <a:t>1</a:t>
            </a:fld>
            <a:endParaRPr lang="zh-HK" altLang="en-US" sz="1000" dirty="0">
              <a:solidFill>
                <a:srgbClr val="FFFFFF"/>
              </a:solidFill>
            </a:endParaRPr>
          </a:p>
        </p:txBody>
      </p:sp>
    </p:spTree>
    <p:extLst>
      <p:ext uri="{BB962C8B-B14F-4D97-AF65-F5344CB8AC3E}">
        <p14:creationId xmlns:p14="http://schemas.microsoft.com/office/powerpoint/2010/main" val="715595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a:extLst>
              <a:ext uri="{FF2B5EF4-FFF2-40B4-BE49-F238E27FC236}">
                <a16:creationId xmlns:a16="http://schemas.microsoft.com/office/drawing/2014/main" id="{EB3BE05D-E42D-405C-B251-BAD70F075935}"/>
              </a:ext>
            </a:extLst>
          </p:cNvPr>
          <p:cNvSpPr>
            <a:spLocks noChangeArrowheads="1"/>
          </p:cNvSpPr>
          <p:nvPr/>
        </p:nvSpPr>
        <p:spPr bwMode="auto">
          <a:xfrm>
            <a:off x="504444" y="2342147"/>
            <a:ext cx="11183112" cy="4347243"/>
          </a:xfrm>
          <a:prstGeom prst="rect">
            <a:avLst/>
          </a:prstGeom>
          <a:solidFill>
            <a:schemeClr val="accent3">
              <a:lumMod val="20000"/>
              <a:lumOff val="80000"/>
              <a:alpha val="71999"/>
            </a:schemeClr>
          </a:solidFill>
          <a:ln w="12700" cmpd="sng">
            <a:noFill/>
            <a:miter lim="800000"/>
            <a:headEnd/>
            <a:tailEnd/>
          </a:ln>
          <a:effectLst>
            <a:outerShdw dist="28398" dir="3806097" algn="ctr" rotWithShape="0">
              <a:srgbClr val="974706">
                <a:alpha val="50000"/>
              </a:srgbClr>
            </a:outerShdw>
          </a:effec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
        <p:nvSpPr>
          <p:cNvPr id="2" name="標題 1">
            <a:extLst>
              <a:ext uri="{FF2B5EF4-FFF2-40B4-BE49-F238E27FC236}">
                <a16:creationId xmlns:a16="http://schemas.microsoft.com/office/drawing/2014/main" id="{7114937B-2140-4D8C-845C-E13300AB8762}"/>
              </a:ext>
            </a:extLst>
          </p:cNvPr>
          <p:cNvSpPr>
            <a:spLocks noGrp="1"/>
          </p:cNvSpPr>
          <p:nvPr>
            <p:ph type="title"/>
          </p:nvPr>
        </p:nvSpPr>
        <p:spPr>
          <a:xfrm>
            <a:off x="838200" y="136525"/>
            <a:ext cx="10515600" cy="1325563"/>
          </a:xfrm>
        </p:spPr>
        <p:txBody>
          <a:bodyPr/>
          <a:lstStyle/>
          <a:p>
            <a:r>
              <a:rPr lang="en-US" altLang="zh-TW" dirty="0">
                <a:solidFill>
                  <a:srgbClr val="0000FF"/>
                </a:solidFill>
                <a:latin typeface="標楷體" panose="03000509000000000000" pitchFamily="65" charset="-120"/>
                <a:ea typeface="標楷體" panose="03000509000000000000" pitchFamily="65" charset="-120"/>
              </a:rPr>
              <a:t>《</a:t>
            </a:r>
            <a:r>
              <a:rPr lang="zh-TW" altLang="en-US" dirty="0">
                <a:solidFill>
                  <a:srgbClr val="0000FF"/>
                </a:solidFill>
                <a:latin typeface="標楷體" panose="03000509000000000000" pitchFamily="65" charset="-120"/>
                <a:ea typeface="標楷體" panose="03000509000000000000" pitchFamily="65" charset="-120"/>
              </a:rPr>
              <a:t>香港國安法</a:t>
            </a:r>
            <a:r>
              <a:rPr lang="en-US" altLang="zh-TW" dirty="0">
                <a:solidFill>
                  <a:srgbClr val="0000FF"/>
                </a:solidFill>
                <a:latin typeface="標楷體" panose="03000509000000000000" pitchFamily="65" charset="-120"/>
                <a:ea typeface="標楷體" panose="03000509000000000000" pitchFamily="65" charset="-120"/>
              </a:rPr>
              <a:t>》</a:t>
            </a:r>
            <a:r>
              <a:rPr lang="zh-TW" altLang="en-US" dirty="0">
                <a:solidFill>
                  <a:srgbClr val="0000FF"/>
                </a:solidFill>
                <a:latin typeface="標楷體" panose="03000509000000000000" pitchFamily="65" charset="-120"/>
                <a:ea typeface="標楷體" panose="03000509000000000000" pitchFamily="65" charset="-120"/>
              </a:rPr>
              <a:t>是什麼？有何主要內容？</a:t>
            </a:r>
          </a:p>
        </p:txBody>
      </p:sp>
      <p:sp>
        <p:nvSpPr>
          <p:cNvPr id="4" name="直排文字版面配置區 3">
            <a:extLst>
              <a:ext uri="{FF2B5EF4-FFF2-40B4-BE49-F238E27FC236}">
                <a16:creationId xmlns:a16="http://schemas.microsoft.com/office/drawing/2014/main" id="{ED0E12A2-7263-4F7D-846B-2F2D642F6A75}"/>
              </a:ext>
            </a:extLst>
          </p:cNvPr>
          <p:cNvSpPr>
            <a:spLocks noGrp="1"/>
          </p:cNvSpPr>
          <p:nvPr>
            <p:ph type="body" orient="vert" idx="1"/>
          </p:nvPr>
        </p:nvSpPr>
        <p:spPr>
          <a:xfrm>
            <a:off x="504444" y="1329071"/>
            <a:ext cx="11183112" cy="5167982"/>
          </a:xfrm>
          <a:ln>
            <a:noFill/>
          </a:ln>
        </p:spPr>
        <p:txBody>
          <a:bodyPr vert="horz">
            <a:normAutofit/>
          </a:bodyPr>
          <a:lstStyle/>
          <a:p>
            <a:pPr marL="0" indent="0" algn="just">
              <a:spcBef>
                <a:spcPts val="600"/>
              </a:spcBef>
              <a:spcAft>
                <a:spcPts val="300"/>
              </a:spcAft>
              <a:buNone/>
              <a:tabLst>
                <a:tab pos="266700" algn="l"/>
              </a:tabLst>
            </a:pPr>
            <a:r>
              <a:rPr lang="en-US" altLang="zh-TW" sz="3200" kern="100" dirty="0">
                <a:latin typeface="Times New Roman" panose="02020603050405020304" pitchFamily="18" charset="0"/>
                <a:ea typeface="標楷體" panose="03000509000000000000" pitchFamily="65" charset="-120"/>
              </a:rPr>
              <a:t>2020</a:t>
            </a:r>
            <a:r>
              <a:rPr lang="zh-TW" altLang="en-US" sz="3200" kern="100" dirty="0">
                <a:latin typeface="Times New Roman" panose="02020603050405020304" pitchFamily="18" charset="0"/>
                <a:ea typeface="標楷體" panose="03000509000000000000" pitchFamily="65" charset="-120"/>
              </a:rPr>
              <a:t>年</a:t>
            </a:r>
            <a:r>
              <a:rPr lang="en-US" altLang="zh-TW" sz="3200" kern="100" dirty="0">
                <a:latin typeface="Times New Roman" panose="02020603050405020304" pitchFamily="18" charset="0"/>
                <a:ea typeface="標楷體" panose="03000509000000000000" pitchFamily="65" charset="-120"/>
              </a:rPr>
              <a:t>6</a:t>
            </a:r>
            <a:r>
              <a:rPr lang="zh-TW" altLang="en-US" sz="3200" kern="100" dirty="0">
                <a:latin typeface="Times New Roman" panose="02020603050405020304" pitchFamily="18" charset="0"/>
                <a:ea typeface="標楷體" panose="03000509000000000000" pitchFamily="65" charset="-120"/>
              </a:rPr>
              <a:t>月</a:t>
            </a:r>
            <a:r>
              <a:rPr lang="en-US" altLang="zh-TW" sz="3200" kern="100" dirty="0">
                <a:latin typeface="Times New Roman" panose="02020603050405020304" pitchFamily="18" charset="0"/>
                <a:ea typeface="標楷體" panose="03000509000000000000" pitchFamily="65" charset="-120"/>
              </a:rPr>
              <a:t>30</a:t>
            </a:r>
            <a:r>
              <a:rPr lang="zh-TW" altLang="en-US" sz="3200" kern="100" dirty="0">
                <a:latin typeface="Times New Roman" panose="02020603050405020304" pitchFamily="18" charset="0"/>
                <a:ea typeface="標楷體" panose="03000509000000000000" pitchFamily="65" charset="-120"/>
              </a:rPr>
              <a:t>日在香港刊憲公布生效的</a:t>
            </a:r>
            <a:r>
              <a:rPr lang="en-US" altLang="zh-TW" sz="3200" kern="100" dirty="0">
                <a:latin typeface="Times New Roman" panose="02020603050405020304" pitchFamily="18" charset="0"/>
                <a:ea typeface="標楷體" panose="03000509000000000000" pitchFamily="65" charset="-120"/>
              </a:rPr>
              <a:t>《</a:t>
            </a:r>
            <a:r>
              <a:rPr lang="zh-TW" altLang="en-US" sz="3200" kern="100" dirty="0">
                <a:latin typeface="Times New Roman" panose="02020603050405020304" pitchFamily="18" charset="0"/>
                <a:ea typeface="標楷體" panose="03000509000000000000" pitchFamily="65" charset="-120"/>
              </a:rPr>
              <a:t>香港國安法</a:t>
            </a:r>
            <a:r>
              <a:rPr lang="en-US" altLang="zh-TW" sz="3200" kern="100" dirty="0">
                <a:latin typeface="Times New Roman" panose="02020603050405020304" pitchFamily="18" charset="0"/>
                <a:ea typeface="標楷體" panose="03000509000000000000" pitchFamily="65" charset="-120"/>
              </a:rPr>
              <a:t>》</a:t>
            </a:r>
            <a:r>
              <a:rPr lang="zh-TW" altLang="en-US" sz="3200" kern="100" dirty="0">
                <a:latin typeface="Times New Roman" panose="02020603050405020304" pitchFamily="18" charset="0"/>
                <a:ea typeface="標楷體" panose="03000509000000000000" pitchFamily="65" charset="-120"/>
              </a:rPr>
              <a:t>，針對哪些犯罪行為，以保障國家和特區的安全呢？</a:t>
            </a:r>
            <a:endParaRPr lang="zh-TW" altLang="zh-HK" sz="3200" kern="100" dirty="0">
              <a:latin typeface="Times New Roman" panose="02020603050405020304" pitchFamily="18" charset="0"/>
              <a:ea typeface="SimSun" panose="02010600030101010101" pitchFamily="2" charset="-122"/>
            </a:endParaRPr>
          </a:p>
        </p:txBody>
      </p:sp>
      <p:sp>
        <p:nvSpPr>
          <p:cNvPr id="3" name="投影片編號版面配置區 2">
            <a:extLst>
              <a:ext uri="{FF2B5EF4-FFF2-40B4-BE49-F238E27FC236}">
                <a16:creationId xmlns:a16="http://schemas.microsoft.com/office/drawing/2014/main" id="{215DD3DC-4055-4D3A-A886-E34C9D8F2A6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E6A508-BB07-4B8A-901D-15D03AC66BA5}" type="slidenum">
              <a:rPr kumimoji="0" lang="zh-HK"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HK"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
        <p:nvSpPr>
          <p:cNvPr id="6" name="文字方塊 5">
            <a:extLst>
              <a:ext uri="{FF2B5EF4-FFF2-40B4-BE49-F238E27FC236}">
                <a16:creationId xmlns:a16="http://schemas.microsoft.com/office/drawing/2014/main" id="{FD88E1E7-664E-4FE7-B2A7-4A6B7A51C9E2}"/>
              </a:ext>
            </a:extLst>
          </p:cNvPr>
          <p:cNvSpPr txBox="1"/>
          <p:nvPr/>
        </p:nvSpPr>
        <p:spPr>
          <a:xfrm>
            <a:off x="970429" y="2475164"/>
            <a:ext cx="10251141" cy="4672113"/>
          </a:xfrm>
          <a:prstGeom prst="rect">
            <a:avLst/>
          </a:prstGeom>
          <a:noFill/>
          <a:ln>
            <a:noFill/>
          </a:ln>
        </p:spPr>
        <p:txBody>
          <a:bodyPr wrap="square" rtlCol="0">
            <a:spAutoFit/>
          </a:bodyPr>
          <a:lstStyle/>
          <a:p>
            <a:pPr algn="ctr">
              <a:lnSpc>
                <a:spcPts val="3400"/>
              </a:lnSpc>
              <a:spcAft>
                <a:spcPts val="180"/>
              </a:spcAft>
              <a:tabLst>
                <a:tab pos="266700" algn="l"/>
              </a:tabLst>
            </a:pPr>
            <a:r>
              <a:rPr lang="zh-TW" altLang="zh-HK" sz="2400" b="1" u="sng" kern="100" dirty="0">
                <a:effectLst/>
                <a:latin typeface="Times New Roman" panose="02020603050405020304" pitchFamily="18" charset="0"/>
                <a:ea typeface="標楷體" panose="03000509000000000000" pitchFamily="65" charset="-120"/>
              </a:rPr>
              <a:t>《香港國安法》懲治四類罪行</a:t>
            </a:r>
            <a:endParaRPr lang="zh-TW" altLang="zh-HK" sz="2400" kern="100" dirty="0">
              <a:effectLst/>
              <a:latin typeface="Times New Roman" panose="02020603050405020304" pitchFamily="18" charset="0"/>
              <a:ea typeface="SimSun" panose="02010600030101010101" pitchFamily="2" charset="-122"/>
            </a:endParaRPr>
          </a:p>
          <a:p>
            <a:pPr indent="609600" algn="just">
              <a:lnSpc>
                <a:spcPts val="3400"/>
              </a:lnSpc>
              <a:spcBef>
                <a:spcPts val="600"/>
              </a:spcBef>
            </a:pPr>
            <a:r>
              <a:rPr lang="zh-TW" altLang="zh-HK" sz="2400" kern="100" dirty="0">
                <a:effectLst/>
                <a:latin typeface="Times New Roman" panose="02020603050405020304" pitchFamily="18" charset="0"/>
                <a:ea typeface="標楷體" panose="03000509000000000000" pitchFamily="65" charset="-120"/>
              </a:rPr>
              <a:t>為堅定不移並全面準確貫徹“一國兩制”、“港人治港”、高度自治的方針，維護國家安全，防範、制止和懲治與香港特別行政區有關的分裂國家、顛覆國家政權、組織實施恐怖活動和勾結外國或者境外勢力危害國家安全等犯罪，保持香港特別行政區的繁榮和穩定，保障香港特別行政區居民的合法權益，根據中華人民共和國憲法、中華人民共和國香港特別行政區基本法和全國人民代表大會關於建立健全香港特別行政區維護國家安全的法律制度和執行機制的決定，制定本法</a:t>
            </a:r>
            <a:r>
              <a:rPr lang="zh-TW" altLang="zh-HK" sz="2400" kern="100" dirty="0">
                <a:latin typeface="Times New Roman" panose="02020603050405020304" pitchFamily="18" charset="0"/>
                <a:ea typeface="標楷體" panose="03000509000000000000" pitchFamily="65" charset="-120"/>
              </a:rPr>
              <a:t>。</a:t>
            </a:r>
            <a:endParaRPr lang="en-US" altLang="zh-TW" sz="2400" kern="100" dirty="0">
              <a:latin typeface="Times New Roman" panose="02020603050405020304" pitchFamily="18" charset="0"/>
              <a:ea typeface="標楷體" panose="03000509000000000000" pitchFamily="65" charset="-120"/>
            </a:endParaRPr>
          </a:p>
          <a:p>
            <a:pPr indent="609600" algn="r">
              <a:lnSpc>
                <a:spcPts val="3400"/>
              </a:lnSpc>
              <a:spcBef>
                <a:spcPts val="600"/>
              </a:spcBef>
            </a:pPr>
            <a:r>
              <a:rPr lang="zh-TW" altLang="zh-HK" sz="2400" i="1" kern="100" dirty="0">
                <a:latin typeface="Times New Roman" panose="02020603050405020304" pitchFamily="18" charset="0"/>
                <a:ea typeface="標楷體" panose="03000509000000000000" pitchFamily="65" charset="-120"/>
              </a:rPr>
              <a:t>《中華人民共和國香港特別行政區維護國家安全法》第</a:t>
            </a:r>
            <a:r>
              <a:rPr lang="en-US" altLang="zh-HK" sz="2400" i="1" kern="100" dirty="0">
                <a:latin typeface="Times New Roman" panose="02020603050405020304" pitchFamily="18" charset="0"/>
                <a:ea typeface="標楷體" panose="03000509000000000000" pitchFamily="65" charset="-120"/>
              </a:rPr>
              <a:t>1</a:t>
            </a:r>
            <a:r>
              <a:rPr lang="zh-TW" altLang="zh-HK" sz="2400" i="1" kern="100" dirty="0">
                <a:latin typeface="Times New Roman" panose="02020603050405020304" pitchFamily="18" charset="0"/>
                <a:ea typeface="標楷體" panose="03000509000000000000" pitchFamily="65" charset="-120"/>
              </a:rPr>
              <a:t>條</a:t>
            </a:r>
            <a:endParaRPr lang="zh-TW" altLang="zh-HK" sz="2400" i="1" kern="100" dirty="0">
              <a:latin typeface="Times New Roman" panose="02020603050405020304" pitchFamily="18" charset="0"/>
              <a:ea typeface="SimSun" panose="02010600030101010101" pitchFamily="2" charset="-122"/>
            </a:endParaRPr>
          </a:p>
          <a:p>
            <a:pPr indent="609600" algn="just">
              <a:lnSpc>
                <a:spcPts val="3400"/>
              </a:lnSpc>
              <a:spcBef>
                <a:spcPts val="600"/>
              </a:spcBef>
            </a:pPr>
            <a:endParaRPr lang="zh-TW" altLang="zh-HK" sz="2400" kern="100" dirty="0">
              <a:effectLst/>
              <a:latin typeface="Times New Roman" panose="02020603050405020304" pitchFamily="18" charset="0"/>
              <a:ea typeface="SimSun" panose="02010600030101010101" pitchFamily="2" charset="-122"/>
            </a:endParaRPr>
          </a:p>
        </p:txBody>
      </p:sp>
      <p:cxnSp>
        <p:nvCxnSpPr>
          <p:cNvPr id="7" name="直線接點 6">
            <a:extLst>
              <a:ext uri="{FF2B5EF4-FFF2-40B4-BE49-F238E27FC236}">
                <a16:creationId xmlns:a16="http://schemas.microsoft.com/office/drawing/2014/main" id="{F01611E9-26B1-4504-85A1-60B926D426FC}"/>
              </a:ext>
            </a:extLst>
          </p:cNvPr>
          <p:cNvCxnSpPr>
            <a:cxnSpLocks/>
          </p:cNvCxnSpPr>
          <p:nvPr/>
        </p:nvCxnSpPr>
        <p:spPr>
          <a:xfrm>
            <a:off x="9910483" y="3896595"/>
            <a:ext cx="1165412" cy="0"/>
          </a:xfrm>
          <a:prstGeom prst="line">
            <a:avLst/>
          </a:prstGeom>
          <a:ln w="38100">
            <a:solidFill>
              <a:srgbClr val="3333FF"/>
            </a:solidFill>
          </a:ln>
        </p:spPr>
        <p:style>
          <a:lnRef idx="3">
            <a:schemeClr val="accent1"/>
          </a:lnRef>
          <a:fillRef idx="0">
            <a:schemeClr val="accent1"/>
          </a:fillRef>
          <a:effectRef idx="2">
            <a:schemeClr val="accent1"/>
          </a:effectRef>
          <a:fontRef idx="minor">
            <a:schemeClr val="tx1"/>
          </a:fontRef>
        </p:style>
      </p:cxnSp>
      <p:cxnSp>
        <p:nvCxnSpPr>
          <p:cNvPr id="10" name="直線接點 9">
            <a:extLst>
              <a:ext uri="{FF2B5EF4-FFF2-40B4-BE49-F238E27FC236}">
                <a16:creationId xmlns:a16="http://schemas.microsoft.com/office/drawing/2014/main" id="{22AF7ADB-C58B-47C6-B633-A00360CAED19}"/>
              </a:ext>
            </a:extLst>
          </p:cNvPr>
          <p:cNvCxnSpPr>
            <a:cxnSpLocks/>
          </p:cNvCxnSpPr>
          <p:nvPr/>
        </p:nvCxnSpPr>
        <p:spPr>
          <a:xfrm>
            <a:off x="5980113" y="4330701"/>
            <a:ext cx="4882215" cy="12513"/>
          </a:xfrm>
          <a:prstGeom prst="line">
            <a:avLst/>
          </a:prstGeom>
          <a:ln w="38100">
            <a:solidFill>
              <a:srgbClr val="3333FF"/>
            </a:solidFill>
          </a:ln>
        </p:spPr>
        <p:style>
          <a:lnRef idx="3">
            <a:schemeClr val="accent1"/>
          </a:lnRef>
          <a:fillRef idx="0">
            <a:schemeClr val="accent1"/>
          </a:fillRef>
          <a:effectRef idx="2">
            <a:schemeClr val="accent1"/>
          </a:effectRef>
          <a:fontRef idx="minor">
            <a:schemeClr val="tx1"/>
          </a:fontRef>
        </p:style>
      </p:cxnSp>
      <p:cxnSp>
        <p:nvCxnSpPr>
          <p:cNvPr id="11" name="直線接點 10">
            <a:extLst>
              <a:ext uri="{FF2B5EF4-FFF2-40B4-BE49-F238E27FC236}">
                <a16:creationId xmlns:a16="http://schemas.microsoft.com/office/drawing/2014/main" id="{D9F7A75A-3C7C-40F7-BCD3-B3897C929C5E}"/>
              </a:ext>
            </a:extLst>
          </p:cNvPr>
          <p:cNvCxnSpPr>
            <a:cxnSpLocks/>
          </p:cNvCxnSpPr>
          <p:nvPr/>
        </p:nvCxnSpPr>
        <p:spPr>
          <a:xfrm flipV="1">
            <a:off x="3194985" y="4330701"/>
            <a:ext cx="2425886" cy="3175"/>
          </a:xfrm>
          <a:prstGeom prst="line">
            <a:avLst/>
          </a:prstGeom>
          <a:ln w="38100">
            <a:solidFill>
              <a:srgbClr val="3333FF"/>
            </a:solidFill>
          </a:ln>
        </p:spPr>
        <p:style>
          <a:lnRef idx="3">
            <a:schemeClr val="accent1"/>
          </a:lnRef>
          <a:fillRef idx="0">
            <a:schemeClr val="accent1"/>
          </a:fillRef>
          <a:effectRef idx="2">
            <a:schemeClr val="accent1"/>
          </a:effectRef>
          <a:fontRef idx="minor">
            <a:schemeClr val="tx1"/>
          </a:fontRef>
        </p:style>
      </p:cxnSp>
      <p:cxnSp>
        <p:nvCxnSpPr>
          <p:cNvPr id="12" name="直線接點 11">
            <a:extLst>
              <a:ext uri="{FF2B5EF4-FFF2-40B4-BE49-F238E27FC236}">
                <a16:creationId xmlns:a16="http://schemas.microsoft.com/office/drawing/2014/main" id="{66687E0A-B196-463E-8E02-2EAA77CE5625}"/>
              </a:ext>
            </a:extLst>
          </p:cNvPr>
          <p:cNvCxnSpPr>
            <a:cxnSpLocks/>
          </p:cNvCxnSpPr>
          <p:nvPr/>
        </p:nvCxnSpPr>
        <p:spPr>
          <a:xfrm>
            <a:off x="1054839" y="4333876"/>
            <a:ext cx="1831796" cy="4482"/>
          </a:xfrm>
          <a:prstGeom prst="line">
            <a:avLst/>
          </a:prstGeom>
          <a:ln w="38100">
            <a:solidFill>
              <a:srgbClr val="3333FF"/>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68994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3615375-1B53-4C80-98BD-64220E963D4B}"/>
              </a:ext>
            </a:extLst>
          </p:cNvPr>
          <p:cNvSpPr>
            <a:spLocks noGrp="1"/>
          </p:cNvSpPr>
          <p:nvPr>
            <p:ph type="title"/>
          </p:nvPr>
        </p:nvSpPr>
        <p:spPr/>
        <p:txBody>
          <a:bodyPr/>
          <a:lstStyle/>
          <a:p>
            <a:pPr algn="ctr"/>
            <a:r>
              <a:rPr lang="zh-TW" altLang="en-US" dirty="0">
                <a:solidFill>
                  <a:srgbClr val="0000FF"/>
                </a:solidFill>
                <a:latin typeface="標楷體" panose="03000509000000000000" pitchFamily="65" charset="-120"/>
                <a:ea typeface="標楷體" panose="03000509000000000000" pitchFamily="65" charset="-120"/>
              </a:rPr>
              <a:t>  </a:t>
            </a:r>
            <a:r>
              <a:rPr lang="en-US" altLang="zh-TW" dirty="0">
                <a:solidFill>
                  <a:srgbClr val="0000FF"/>
                </a:solidFill>
                <a:latin typeface="標楷體" panose="03000509000000000000" pitchFamily="65" charset="-120"/>
                <a:ea typeface="標楷體" panose="03000509000000000000" pitchFamily="65" charset="-120"/>
              </a:rPr>
              <a:t>《</a:t>
            </a:r>
            <a:r>
              <a:rPr lang="zh-TW" altLang="en-US" dirty="0">
                <a:solidFill>
                  <a:srgbClr val="0000FF"/>
                </a:solidFill>
                <a:latin typeface="標楷體" panose="03000509000000000000" pitchFamily="65" charset="-120"/>
                <a:ea typeface="標楷體" panose="03000509000000000000" pitchFamily="65" charset="-120"/>
              </a:rPr>
              <a:t>香港國安法</a:t>
            </a:r>
            <a:r>
              <a:rPr lang="en-US" altLang="zh-TW" dirty="0">
                <a:solidFill>
                  <a:srgbClr val="0000FF"/>
                </a:solidFill>
                <a:latin typeface="標楷體" panose="03000509000000000000" pitchFamily="65" charset="-120"/>
                <a:ea typeface="標楷體" panose="03000509000000000000" pitchFamily="65" charset="-120"/>
              </a:rPr>
              <a:t>》</a:t>
            </a:r>
            <a:r>
              <a:rPr lang="zh-TW" altLang="en-US" dirty="0">
                <a:solidFill>
                  <a:srgbClr val="0000FF"/>
                </a:solidFill>
                <a:latin typeface="標楷體" panose="03000509000000000000" pitchFamily="65" charset="-120"/>
                <a:ea typeface="標楷體" panose="03000509000000000000" pitchFamily="65" charset="-120"/>
              </a:rPr>
              <a:t>是什麼？有何主要內容？</a:t>
            </a:r>
            <a:endParaRPr lang="zh-HK" altLang="en-US" dirty="0">
              <a:solidFill>
                <a:srgbClr val="0000FF"/>
              </a:solidFill>
              <a:latin typeface="標楷體" panose="03000509000000000000" pitchFamily="65" charset="-120"/>
              <a:ea typeface="標楷體" panose="03000509000000000000" pitchFamily="65" charset="-120"/>
            </a:endParaRPr>
          </a:p>
        </p:txBody>
      </p:sp>
      <p:sp>
        <p:nvSpPr>
          <p:cNvPr id="3" name="直排文字版面配置區 2">
            <a:extLst>
              <a:ext uri="{FF2B5EF4-FFF2-40B4-BE49-F238E27FC236}">
                <a16:creationId xmlns:a16="http://schemas.microsoft.com/office/drawing/2014/main" id="{1AA8CAD3-0A16-49CA-94BD-462D0A35ACD8}"/>
              </a:ext>
            </a:extLst>
          </p:cNvPr>
          <p:cNvSpPr>
            <a:spLocks noGrp="1"/>
          </p:cNvSpPr>
          <p:nvPr>
            <p:ph type="body" orient="vert" idx="1"/>
          </p:nvPr>
        </p:nvSpPr>
        <p:spPr>
          <a:xfrm>
            <a:off x="838200" y="2345244"/>
            <a:ext cx="10515600" cy="4149553"/>
          </a:xfrm>
        </p:spPr>
        <p:txBody>
          <a:bodyPr vert="horz">
            <a:normAutofit/>
          </a:bodyPr>
          <a:lstStyle/>
          <a:p>
            <a:pPr marL="0" lvl="0" indent="0">
              <a:spcBef>
                <a:spcPts val="300"/>
              </a:spcBef>
              <a:spcAft>
                <a:spcPts val="0"/>
              </a:spcAft>
              <a:buFont typeface="Wingdings" panose="05000000000000000000" pitchFamily="2" charset="2"/>
              <a:buChar char="§"/>
            </a:pPr>
            <a:r>
              <a:rPr lang="zh-TW" altLang="zh-HK" kern="100" dirty="0">
                <a:latin typeface="Times New Roman" panose="02020603050405020304" pitchFamily="18" charset="0"/>
                <a:ea typeface="標楷體" panose="03000509000000000000" pitchFamily="65" charset="-120"/>
                <a:cs typeface="Times New Roman" panose="02020603050405020304" pitchFamily="18" charset="0"/>
              </a:rPr>
              <a:t>《香港國安法》第一條列明制定該法的目的是要「防範、制止和懲治」些什麼</a:t>
            </a:r>
            <a:r>
              <a:rPr lang="zh-TW" altLang="en-US" kern="100" dirty="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kern="100" dirty="0">
              <a:latin typeface="Times New Roman" panose="02020603050405020304" pitchFamily="18" charset="0"/>
              <a:ea typeface="標楷體" panose="03000509000000000000" pitchFamily="65" charset="-120"/>
              <a:cs typeface="Times New Roman" panose="02020603050405020304" pitchFamily="18" charset="0"/>
            </a:endParaRPr>
          </a:p>
          <a:p>
            <a:pPr marL="0" lvl="0" indent="0">
              <a:spcBef>
                <a:spcPts val="300"/>
              </a:spcBef>
              <a:spcAft>
                <a:spcPts val="0"/>
              </a:spcAft>
              <a:buNone/>
            </a:pPr>
            <a:r>
              <a:rPr lang="en-US" altLang="zh-TW" u="sng" kern="100" dirty="0">
                <a:solidFill>
                  <a:srgbClr val="FF0000"/>
                </a:solidFill>
                <a:latin typeface="Times New Roman" panose="02020603050405020304" pitchFamily="18" charset="0"/>
                <a:ea typeface="標楷體" panose="03000509000000000000" pitchFamily="65" charset="-120"/>
              </a:rPr>
              <a:t>_________________________________________________</a:t>
            </a:r>
          </a:p>
          <a:p>
            <a:pPr lvl="0" algn="just">
              <a:buFont typeface="Wingdings" panose="05000000000000000000" pitchFamily="2" charset="2"/>
              <a:buChar char="§"/>
              <a:tabLst>
                <a:tab pos="450215" algn="l"/>
              </a:tabLst>
            </a:pPr>
            <a:r>
              <a:rPr lang="zh-TW" altLang="zh-HK" kern="100" dirty="0">
                <a:latin typeface="Times New Roman" panose="02020603050405020304" pitchFamily="18" charset="0"/>
                <a:ea typeface="標楷體" panose="03000509000000000000" pitchFamily="65" charset="-120"/>
                <a:cs typeface="Wingdings" panose="05000000000000000000" pitchFamily="2" charset="2"/>
              </a:rPr>
              <a:t>換句話說，批評政府施政失誤、彈劾個別官員的處事作風等，若不涉及上面所提的四種罪行，</a:t>
            </a:r>
            <a:r>
              <a:rPr lang="zh-HK" altLang="zh-HK" kern="100" dirty="0">
                <a:latin typeface="Times New Roman" panose="02020603050405020304" pitchFamily="18" charset="0"/>
                <a:ea typeface="標楷體" panose="03000509000000000000" pitchFamily="65" charset="-120"/>
                <a:cs typeface="Wingdings" panose="05000000000000000000" pitchFamily="2" charset="2"/>
              </a:rPr>
              <a:t>便不會違反</a:t>
            </a:r>
            <a:r>
              <a:rPr lang="zh-TW" altLang="zh-HK" kern="100" dirty="0">
                <a:latin typeface="Times New Roman" panose="02020603050405020304" pitchFamily="18" charset="0"/>
                <a:ea typeface="標楷體" panose="03000509000000000000" pitchFamily="65" charset="-120"/>
                <a:cs typeface="Wingdings" panose="05000000000000000000" pitchFamily="2" charset="2"/>
              </a:rPr>
              <a:t>《香港國安法》是嗎？</a:t>
            </a:r>
            <a:endParaRPr lang="zh-TW" altLang="zh-HK" kern="100" dirty="0">
              <a:latin typeface="Times New Roman" panose="02020603050405020304" pitchFamily="18" charset="0"/>
              <a:ea typeface="SimSun" panose="02010600030101010101" pitchFamily="2" charset="-122"/>
              <a:cs typeface="Wingdings" panose="05000000000000000000" pitchFamily="2" charset="2"/>
            </a:endParaRPr>
          </a:p>
          <a:p>
            <a:pPr marL="0" lvl="0" indent="0">
              <a:spcBef>
                <a:spcPts val="300"/>
              </a:spcBef>
              <a:spcAft>
                <a:spcPts val="0"/>
              </a:spcAft>
              <a:buNone/>
            </a:pPr>
            <a:r>
              <a:rPr lang="en-US" altLang="zh-TW" u="sng" kern="100" dirty="0">
                <a:solidFill>
                  <a:srgbClr val="FF0000"/>
                </a:solidFill>
                <a:latin typeface="Times New Roman" panose="02020603050405020304" pitchFamily="18" charset="0"/>
                <a:ea typeface="標楷體" panose="03000509000000000000" pitchFamily="65" charset="-120"/>
              </a:rPr>
              <a:t>________________ _________________________________</a:t>
            </a:r>
            <a:endParaRPr lang="en-US" altLang="zh-TW" u="sng" kern="100" dirty="0">
              <a:latin typeface="Times New Roman" panose="02020603050405020304" pitchFamily="18" charset="0"/>
              <a:ea typeface="標楷體" panose="03000509000000000000" pitchFamily="65" charset="-120"/>
            </a:endParaRPr>
          </a:p>
          <a:p>
            <a:pPr>
              <a:buFont typeface="Wingdings" panose="05000000000000000000" pitchFamily="2" charset="2"/>
              <a:buChar char="n"/>
            </a:pPr>
            <a:endParaRPr lang="zh-HK" altLang="en-US" kern="100" dirty="0">
              <a:latin typeface="Times New Roman" panose="02020603050405020304" pitchFamily="18" charset="0"/>
              <a:ea typeface="標楷體" panose="03000509000000000000" pitchFamily="65" charset="-120"/>
              <a:cs typeface="Times New Roman" panose="02020603050405020304" pitchFamily="18" charset="0"/>
            </a:endParaRPr>
          </a:p>
        </p:txBody>
      </p:sp>
      <p:pic>
        <p:nvPicPr>
          <p:cNvPr id="4" name="Google Shape;450;p27" descr="做一做_logo">
            <a:extLst>
              <a:ext uri="{FF2B5EF4-FFF2-40B4-BE49-F238E27FC236}">
                <a16:creationId xmlns:a16="http://schemas.microsoft.com/office/drawing/2014/main" id="{92CD5397-2EE4-4CF8-B902-335AE089DCC6}"/>
              </a:ext>
            </a:extLst>
          </p:cNvPr>
          <p:cNvPicPr preferRelativeResize="0"/>
          <p:nvPr/>
        </p:nvPicPr>
        <p:blipFill rotWithShape="1">
          <a:blip r:embed="rId2"/>
          <a:srcRect/>
          <a:stretch>
            <a:fillRect/>
          </a:stretch>
        </p:blipFill>
        <p:spPr>
          <a:xfrm>
            <a:off x="173888" y="897986"/>
            <a:ext cx="2585353" cy="1265984"/>
          </a:xfrm>
          <a:prstGeom prst="rect">
            <a:avLst/>
          </a:prstGeom>
          <a:noFill/>
          <a:ln>
            <a:noFill/>
          </a:ln>
        </p:spPr>
      </p:pic>
      <p:sp>
        <p:nvSpPr>
          <p:cNvPr id="5" name="投影片編號版面配置區 4">
            <a:extLst>
              <a:ext uri="{FF2B5EF4-FFF2-40B4-BE49-F238E27FC236}">
                <a16:creationId xmlns:a16="http://schemas.microsoft.com/office/drawing/2014/main" id="{20F3E852-97A6-415F-B19A-0BEE8E85B30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5CDD89-5345-4FD7-B7CB-2239A741417B}" type="slidenum">
              <a:rPr kumimoji="0" lang="en-US" altLang="zh-TW" sz="1200" b="0" i="0" u="none" strike="noStrike" kern="1200" cap="none" spc="0" normalizeH="0" baseline="0" noProof="0" smtClean="0">
                <a:ln>
                  <a:noFill/>
                </a:ln>
                <a:solidFill>
                  <a:srgbClr val="898989"/>
                </a:solidFill>
                <a:effectLst/>
                <a:uLnTx/>
                <a:uFillTx/>
                <a:latin typeface="Calibri" panose="020F0502020204030204" charset="0"/>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altLang="zh-TW" sz="1200" b="0" i="0" u="none" strike="noStrike" kern="1200" cap="none" spc="0" normalizeH="0" baseline="0" noProof="0">
              <a:ln>
                <a:noFill/>
              </a:ln>
              <a:solidFill>
                <a:srgbClr val="898989"/>
              </a:solidFill>
              <a:effectLst/>
              <a:uLnTx/>
              <a:uFillTx/>
              <a:latin typeface="Calibri" panose="020F0502020204030204" charset="0"/>
              <a:ea typeface="新細明體" panose="02020500000000000000" pitchFamily="18" charset="-120"/>
              <a:cs typeface="+mn-cs"/>
            </a:endParaRPr>
          </a:p>
        </p:txBody>
      </p:sp>
    </p:spTree>
    <p:extLst>
      <p:ext uri="{BB962C8B-B14F-4D97-AF65-F5344CB8AC3E}">
        <p14:creationId xmlns:p14="http://schemas.microsoft.com/office/powerpoint/2010/main" val="381542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5E6DDB8-300A-4B90-BB98-5B47876EFCB5}"/>
              </a:ext>
            </a:extLst>
          </p:cNvPr>
          <p:cNvSpPr>
            <a:spLocks noGrp="1"/>
          </p:cNvSpPr>
          <p:nvPr>
            <p:ph type="title"/>
          </p:nvPr>
        </p:nvSpPr>
        <p:spPr>
          <a:xfrm>
            <a:off x="838200" y="270668"/>
            <a:ext cx="10515600" cy="1325563"/>
          </a:xfrm>
        </p:spPr>
        <p:txBody>
          <a:bodyPr/>
          <a:lstStyle/>
          <a:p>
            <a:r>
              <a:rPr lang="zh-TW" altLang="en-US" dirty="0"/>
              <a:t> </a:t>
            </a:r>
            <a:endParaRPr lang="zh-HK" altLang="en-US" dirty="0"/>
          </a:p>
        </p:txBody>
      </p:sp>
      <p:sp>
        <p:nvSpPr>
          <p:cNvPr id="3" name="直排文字版面配置區 2">
            <a:extLst>
              <a:ext uri="{FF2B5EF4-FFF2-40B4-BE49-F238E27FC236}">
                <a16:creationId xmlns:a16="http://schemas.microsoft.com/office/drawing/2014/main" id="{944600A2-4D7A-4A26-BC75-5CC9F525DCB6}"/>
              </a:ext>
            </a:extLst>
          </p:cNvPr>
          <p:cNvSpPr>
            <a:spLocks noGrp="1"/>
          </p:cNvSpPr>
          <p:nvPr>
            <p:ph type="body" orient="vert" idx="1"/>
          </p:nvPr>
        </p:nvSpPr>
        <p:spPr>
          <a:xfrm>
            <a:off x="838200" y="1836258"/>
            <a:ext cx="10515600" cy="4351338"/>
          </a:xfrm>
        </p:spPr>
        <p:txBody>
          <a:bodyPr vert="horz">
            <a:normAutofit/>
          </a:bodyPr>
          <a:lstStyle/>
          <a:p>
            <a:pPr marL="342900" lvl="0" indent="-342900">
              <a:spcBef>
                <a:spcPts val="600"/>
              </a:spcBef>
              <a:spcAft>
                <a:spcPts val="0"/>
              </a:spcAft>
              <a:buFont typeface="Wingdings" panose="05000000000000000000" pitchFamily="2" charset="2"/>
              <a:buChar char="§"/>
            </a:pPr>
            <a:r>
              <a:rPr lang="zh-TW" altLang="zh-HK" sz="4000" kern="1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西方國家就沒有自己的國安法嗎？</a:t>
            </a:r>
            <a:endParaRPr lang="en-US" altLang="zh-TW" sz="4000" kern="1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endParaRPr>
          </a:p>
          <a:p>
            <a:pPr marL="0" lvl="0" indent="0">
              <a:spcBef>
                <a:spcPts val="600"/>
              </a:spcBef>
              <a:spcAft>
                <a:spcPts val="0"/>
              </a:spcAft>
              <a:buNone/>
            </a:pPr>
            <a:endParaRPr lang="en-US" altLang="zh-TW" sz="4000" kern="100" dirty="0">
              <a:solidFill>
                <a:srgbClr val="3333FF"/>
              </a:solidFill>
              <a:latin typeface="Times New Roman" panose="02020603050405020304" pitchFamily="18" charset="0"/>
              <a:ea typeface="標楷體" panose="03000509000000000000" pitchFamily="65" charset="-120"/>
            </a:endParaRPr>
          </a:p>
          <a:p>
            <a:pPr marL="0" lvl="0" indent="0">
              <a:spcBef>
                <a:spcPts val="600"/>
              </a:spcBef>
              <a:spcAft>
                <a:spcPts val="0"/>
              </a:spcAft>
              <a:buNone/>
            </a:pPr>
            <a:r>
              <a:rPr lang="zh-TW" altLang="en-US" sz="4000" kern="100" dirty="0">
                <a:solidFill>
                  <a:srgbClr val="3333FF"/>
                </a:solidFill>
                <a:latin typeface="Times New Roman" panose="02020603050405020304" pitchFamily="18" charset="0"/>
                <a:ea typeface="標楷體" panose="03000509000000000000" pitchFamily="65" charset="-120"/>
              </a:rPr>
              <a:t>其他國家亦有與國家安全相關的法例，例如美國、英國、加拿大、澳洲及新西蘭等。</a:t>
            </a:r>
            <a:endParaRPr lang="zh-TW" altLang="zh-HK" sz="4000" kern="100" dirty="0">
              <a:solidFill>
                <a:srgbClr val="3333FF"/>
              </a:solidFill>
              <a:latin typeface="Times New Roman" panose="02020603050405020304" pitchFamily="18" charset="0"/>
              <a:ea typeface="SimSun" panose="02010600030101010101" pitchFamily="2" charset="-122"/>
            </a:endParaRPr>
          </a:p>
        </p:txBody>
      </p:sp>
      <p:sp>
        <p:nvSpPr>
          <p:cNvPr id="4" name="投影片編號版面配置區 3">
            <a:extLst>
              <a:ext uri="{FF2B5EF4-FFF2-40B4-BE49-F238E27FC236}">
                <a16:creationId xmlns:a16="http://schemas.microsoft.com/office/drawing/2014/main" id="{8EF8F906-B336-426D-A07B-F1BE73E03005}"/>
              </a:ext>
            </a:extLst>
          </p:cNvPr>
          <p:cNvSpPr>
            <a:spLocks noGrp="1"/>
          </p:cNvSpPr>
          <p:nvPr>
            <p:ph type="sldNum" sz="quarter" idx="12"/>
          </p:nvPr>
        </p:nvSpPr>
        <p:spPr/>
        <p:txBody>
          <a:bodyPr/>
          <a:lstStyle/>
          <a:p>
            <a:fld id="{10E6A508-BB07-4B8A-901D-15D03AC66BA5}" type="slidenum">
              <a:rPr lang="zh-HK" altLang="en-US" smtClean="0"/>
              <a:t>12</a:t>
            </a:fld>
            <a:endParaRPr lang="zh-HK" altLang="en-US"/>
          </a:p>
        </p:txBody>
      </p:sp>
      <p:pic>
        <p:nvPicPr>
          <p:cNvPr id="7" name="圖片 6">
            <a:extLst>
              <a:ext uri="{FF2B5EF4-FFF2-40B4-BE49-F238E27FC236}">
                <a16:creationId xmlns:a16="http://schemas.microsoft.com/office/drawing/2014/main" id="{D4BD8707-419C-4387-9B1B-5D4244F43C4B}"/>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0473" y="481263"/>
            <a:ext cx="3126706" cy="1034639"/>
          </a:xfrm>
          <a:prstGeom prst="rect">
            <a:avLst/>
          </a:prstGeom>
          <a:noFill/>
          <a:ln>
            <a:noFill/>
          </a:ln>
        </p:spPr>
      </p:pic>
    </p:spTree>
    <p:extLst>
      <p:ext uri="{BB962C8B-B14F-4D97-AF65-F5344CB8AC3E}">
        <p14:creationId xmlns:p14="http://schemas.microsoft.com/office/powerpoint/2010/main" val="719106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5E6DDB8-300A-4B90-BB98-5B47876EFCB5}"/>
              </a:ext>
            </a:extLst>
          </p:cNvPr>
          <p:cNvSpPr>
            <a:spLocks noGrp="1"/>
          </p:cNvSpPr>
          <p:nvPr>
            <p:ph type="title"/>
          </p:nvPr>
        </p:nvSpPr>
        <p:spPr>
          <a:xfrm>
            <a:off x="838200" y="270668"/>
            <a:ext cx="10515600" cy="1325563"/>
          </a:xfrm>
        </p:spPr>
        <p:txBody>
          <a:bodyPr/>
          <a:lstStyle/>
          <a:p>
            <a:r>
              <a:rPr lang="en-US" altLang="zh-TW" sz="4400" kern="1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             </a:t>
            </a:r>
            <a:r>
              <a:rPr lang="zh-TW" altLang="zh-HK" sz="4400" kern="1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西方國家就沒有自己的國安法嗎？</a:t>
            </a:r>
            <a:endParaRPr lang="zh-HK" altLang="en-US" dirty="0"/>
          </a:p>
        </p:txBody>
      </p:sp>
      <p:sp>
        <p:nvSpPr>
          <p:cNvPr id="3" name="直排文字版面配置區 2">
            <a:extLst>
              <a:ext uri="{FF2B5EF4-FFF2-40B4-BE49-F238E27FC236}">
                <a16:creationId xmlns:a16="http://schemas.microsoft.com/office/drawing/2014/main" id="{944600A2-4D7A-4A26-BC75-5CC9F525DCB6}"/>
              </a:ext>
            </a:extLst>
          </p:cNvPr>
          <p:cNvSpPr>
            <a:spLocks noGrp="1"/>
          </p:cNvSpPr>
          <p:nvPr>
            <p:ph type="body" orient="vert" idx="1"/>
          </p:nvPr>
        </p:nvSpPr>
        <p:spPr>
          <a:xfrm>
            <a:off x="618565" y="1800621"/>
            <a:ext cx="10954870" cy="4351338"/>
          </a:xfrm>
        </p:spPr>
        <p:txBody>
          <a:bodyPr vert="horz">
            <a:normAutofit/>
          </a:bodyPr>
          <a:lstStyle/>
          <a:p>
            <a:pPr marL="342900" lvl="0" indent="-342900">
              <a:lnSpc>
                <a:spcPts val="3600"/>
              </a:lnSpc>
              <a:spcBef>
                <a:spcPts val="600"/>
              </a:spcBef>
              <a:spcAft>
                <a:spcPts val="0"/>
              </a:spcAft>
              <a:buFont typeface="Wingdings" panose="05000000000000000000" pitchFamily="2" charset="2"/>
              <a:buChar char="§"/>
            </a:pPr>
            <a:r>
              <a:rPr lang="zh-TW" altLang="en-US" sz="2600" kern="100" dirty="0">
                <a:latin typeface="Times New Roman" panose="02020603050405020304" pitchFamily="18" charset="0"/>
                <a:ea typeface="標楷體" panose="03000509000000000000" pitchFamily="65" charset="-120"/>
                <a:cs typeface="Times New Roman" panose="02020603050405020304" pitchFamily="18" charset="0"/>
              </a:rPr>
              <a:t>以美國為例，相關法例規管的範圍包括叛國罪、顛覆國家政權行為、恐怖主義活動、披露國防或機密信息予外國政府，以及設立相關監管和情報機關等，例如</a:t>
            </a:r>
            <a:r>
              <a:rPr lang="en-US" altLang="zh-TW" sz="2600" kern="100" dirty="0">
                <a:latin typeface="Times New Roman" panose="02020603050405020304" pitchFamily="18" charset="0"/>
                <a:ea typeface="標楷體" panose="03000509000000000000" pitchFamily="65" charset="-120"/>
                <a:cs typeface="Times New Roman" panose="02020603050405020304" pitchFamily="18" charset="0"/>
              </a:rPr>
              <a:t>《2007</a:t>
            </a:r>
            <a:r>
              <a:rPr lang="zh-TW" altLang="en-US" sz="2600" kern="100" dirty="0">
                <a:latin typeface="Times New Roman" panose="02020603050405020304" pitchFamily="18" charset="0"/>
                <a:ea typeface="標楷體" panose="03000509000000000000" pitchFamily="65" charset="-120"/>
                <a:cs typeface="Times New Roman" panose="02020603050405020304" pitchFamily="18" charset="0"/>
              </a:rPr>
              <a:t>年保護美國法案</a:t>
            </a:r>
            <a:r>
              <a:rPr lang="en-US" altLang="zh-TW" sz="2600" kern="1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600" kern="100"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2600" kern="100" dirty="0">
                <a:latin typeface="Times New Roman" panose="02020603050405020304" pitchFamily="18" charset="0"/>
                <a:ea typeface="標楷體" panose="03000509000000000000" pitchFamily="65" charset="-120"/>
                <a:cs typeface="Times New Roman" panose="02020603050405020304" pitchFamily="18" charset="0"/>
              </a:rPr>
              <a:t>《2004</a:t>
            </a:r>
            <a:r>
              <a:rPr lang="zh-TW" altLang="en-US" sz="2600" kern="100" dirty="0">
                <a:latin typeface="Times New Roman" panose="02020603050405020304" pitchFamily="18" charset="0"/>
                <a:ea typeface="標楷體" panose="03000509000000000000" pitchFamily="65" charset="-120"/>
                <a:cs typeface="Times New Roman" panose="02020603050405020304" pitchFamily="18" charset="0"/>
              </a:rPr>
              <a:t>年情報改革及預防恐怖主義法案</a:t>
            </a:r>
            <a:r>
              <a:rPr lang="en-US" altLang="zh-TW" sz="2600" kern="1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600" kern="100"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2600" kern="100" dirty="0">
                <a:latin typeface="Times New Roman" panose="02020603050405020304" pitchFamily="18" charset="0"/>
                <a:ea typeface="標楷體" panose="03000509000000000000" pitchFamily="65" charset="-120"/>
                <a:cs typeface="Times New Roman" panose="02020603050405020304" pitchFamily="18" charset="0"/>
              </a:rPr>
              <a:t>《2002</a:t>
            </a:r>
            <a:r>
              <a:rPr lang="zh-TW" altLang="en-US" sz="2600" kern="100" dirty="0">
                <a:latin typeface="Times New Roman" panose="02020603050405020304" pitchFamily="18" charset="0"/>
                <a:ea typeface="標楷體" panose="03000509000000000000" pitchFamily="65" charset="-120"/>
                <a:cs typeface="Times New Roman" panose="02020603050405020304" pitchFamily="18" charset="0"/>
              </a:rPr>
              <a:t>年國土安全法案</a:t>
            </a:r>
            <a:r>
              <a:rPr lang="en-US" altLang="zh-TW" sz="2600" kern="1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600" kern="100"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2600" kern="100" dirty="0">
                <a:latin typeface="Times New Roman" panose="02020603050405020304" pitchFamily="18" charset="0"/>
                <a:ea typeface="標楷體" panose="03000509000000000000" pitchFamily="65" charset="-120"/>
                <a:cs typeface="Times New Roman" panose="02020603050405020304" pitchFamily="18" charset="0"/>
              </a:rPr>
              <a:t>《2001</a:t>
            </a:r>
            <a:r>
              <a:rPr lang="zh-TW" altLang="en-US" sz="2600" kern="100" dirty="0">
                <a:latin typeface="Times New Roman" panose="02020603050405020304" pitchFamily="18" charset="0"/>
                <a:ea typeface="標楷體" panose="03000509000000000000" pitchFamily="65" charset="-120"/>
                <a:cs typeface="Times New Roman" panose="02020603050405020304" pitchFamily="18" charset="0"/>
              </a:rPr>
              <a:t>年美國愛國者法案</a:t>
            </a:r>
            <a:r>
              <a:rPr lang="en-US" altLang="zh-TW" sz="2600" kern="1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600" kern="100" dirty="0">
                <a:latin typeface="Times New Roman" panose="02020603050405020304" pitchFamily="18" charset="0"/>
                <a:ea typeface="標楷體" panose="03000509000000000000" pitchFamily="65" charset="-120"/>
                <a:cs typeface="Times New Roman" panose="02020603050405020304" pitchFamily="18" charset="0"/>
              </a:rPr>
              <a:t>，和</a:t>
            </a:r>
            <a:r>
              <a:rPr lang="en-US" altLang="zh-TW" sz="2600" kern="100" dirty="0">
                <a:latin typeface="Times New Roman" panose="02020603050405020304" pitchFamily="18" charset="0"/>
                <a:ea typeface="標楷體" panose="03000509000000000000" pitchFamily="65" charset="-120"/>
                <a:cs typeface="Times New Roman" panose="02020603050405020304" pitchFamily="18" charset="0"/>
              </a:rPr>
              <a:t>《1996</a:t>
            </a:r>
            <a:r>
              <a:rPr lang="zh-TW" altLang="en-US" sz="2600" kern="100" dirty="0">
                <a:latin typeface="Times New Roman" panose="02020603050405020304" pitchFamily="18" charset="0"/>
                <a:ea typeface="標楷體" panose="03000509000000000000" pitchFamily="65" charset="-120"/>
                <a:cs typeface="Times New Roman" panose="02020603050405020304" pitchFamily="18" charset="0"/>
              </a:rPr>
              <a:t>年反經濟間諜法案</a:t>
            </a:r>
            <a:r>
              <a:rPr lang="en-US" altLang="zh-TW" sz="2600" kern="1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600" kern="100" dirty="0">
                <a:latin typeface="Times New Roman" panose="02020603050405020304" pitchFamily="18" charset="0"/>
                <a:ea typeface="標楷體" panose="03000509000000000000" pitchFamily="65" charset="-120"/>
                <a:cs typeface="Times New Roman" panose="02020603050405020304" pitchFamily="18" charset="0"/>
              </a:rPr>
              <a:t>等。</a:t>
            </a:r>
          </a:p>
          <a:p>
            <a:pPr marL="342900" lvl="0" indent="-342900">
              <a:lnSpc>
                <a:spcPts val="3600"/>
              </a:lnSpc>
              <a:spcBef>
                <a:spcPts val="1800"/>
              </a:spcBef>
              <a:spcAft>
                <a:spcPts val="0"/>
              </a:spcAft>
              <a:buFont typeface="Wingdings" panose="05000000000000000000" pitchFamily="2" charset="2"/>
              <a:buChar char="§"/>
            </a:pPr>
            <a:r>
              <a:rPr lang="zh-TW" altLang="en-US" sz="2600" kern="100" dirty="0">
                <a:latin typeface="Times New Roman" panose="02020603050405020304" pitchFamily="18" charset="0"/>
                <a:ea typeface="標楷體" panose="03000509000000000000" pitchFamily="65" charset="-120"/>
                <a:cs typeface="Times New Roman" panose="02020603050405020304" pitchFamily="18" charset="0"/>
              </a:rPr>
              <a:t>以英國為例，相關法例規管的範圍包括叛國罪、恐怖主義活動、間諜活動，以及非法披露官方機密等，例如</a:t>
            </a:r>
            <a:r>
              <a:rPr lang="en-US" altLang="zh-TW" sz="2600" kern="100" dirty="0">
                <a:latin typeface="Times New Roman" panose="02020603050405020304" pitchFamily="18" charset="0"/>
                <a:ea typeface="標楷體" panose="03000509000000000000" pitchFamily="65" charset="-120"/>
                <a:cs typeface="Times New Roman" panose="02020603050405020304" pitchFamily="18" charset="0"/>
              </a:rPr>
              <a:t>《1989</a:t>
            </a:r>
            <a:r>
              <a:rPr lang="zh-TW" altLang="en-US" sz="2600" kern="100" dirty="0">
                <a:latin typeface="Times New Roman" panose="02020603050405020304" pitchFamily="18" charset="0"/>
                <a:ea typeface="標楷體" panose="03000509000000000000" pitchFamily="65" charset="-120"/>
                <a:cs typeface="Times New Roman" panose="02020603050405020304" pitchFamily="18" charset="0"/>
              </a:rPr>
              <a:t>年官方保密法案</a:t>
            </a:r>
            <a:r>
              <a:rPr lang="en-US" altLang="zh-TW" sz="2600" kern="1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600" kern="100"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2600" kern="100" dirty="0">
                <a:latin typeface="Times New Roman" panose="02020603050405020304" pitchFamily="18" charset="0"/>
                <a:ea typeface="標楷體" panose="03000509000000000000" pitchFamily="65" charset="-120"/>
                <a:cs typeface="Times New Roman" panose="02020603050405020304" pitchFamily="18" charset="0"/>
              </a:rPr>
              <a:t>《2000</a:t>
            </a:r>
            <a:r>
              <a:rPr lang="zh-TW" altLang="en-US" sz="2600" kern="100" dirty="0">
                <a:latin typeface="Times New Roman" panose="02020603050405020304" pitchFamily="18" charset="0"/>
                <a:ea typeface="標楷體" panose="03000509000000000000" pitchFamily="65" charset="-120"/>
                <a:cs typeface="Times New Roman" panose="02020603050405020304" pitchFamily="18" charset="0"/>
              </a:rPr>
              <a:t>年反恐怖主義法案</a:t>
            </a:r>
            <a:r>
              <a:rPr lang="en-US" altLang="zh-TW" sz="2600" kern="1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600" kern="100" dirty="0">
                <a:latin typeface="Times New Roman" panose="02020603050405020304" pitchFamily="18" charset="0"/>
                <a:ea typeface="標楷體" panose="03000509000000000000" pitchFamily="65" charset="-120"/>
                <a:cs typeface="Times New Roman" panose="02020603050405020304" pitchFamily="18" charset="0"/>
              </a:rPr>
              <a:t>，和</a:t>
            </a:r>
            <a:r>
              <a:rPr lang="en-US" altLang="zh-TW" sz="2600" kern="100" dirty="0">
                <a:latin typeface="Times New Roman" panose="02020603050405020304" pitchFamily="18" charset="0"/>
                <a:ea typeface="標楷體" panose="03000509000000000000" pitchFamily="65" charset="-120"/>
                <a:cs typeface="Times New Roman" panose="02020603050405020304" pitchFamily="18" charset="0"/>
              </a:rPr>
              <a:t>《2015</a:t>
            </a:r>
            <a:r>
              <a:rPr lang="zh-TW" altLang="en-US" sz="2600" kern="100" dirty="0">
                <a:latin typeface="Times New Roman" panose="02020603050405020304" pitchFamily="18" charset="0"/>
                <a:ea typeface="標楷體" panose="03000509000000000000" pitchFamily="65" charset="-120"/>
                <a:cs typeface="Times New Roman" panose="02020603050405020304" pitchFamily="18" charset="0"/>
              </a:rPr>
              <a:t>年反恐與安全法案</a:t>
            </a:r>
            <a:r>
              <a:rPr lang="en-US" altLang="zh-TW" sz="2600" kern="1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600" kern="100" dirty="0">
                <a:latin typeface="Times New Roman" panose="02020603050405020304" pitchFamily="18" charset="0"/>
                <a:ea typeface="標楷體" panose="03000509000000000000" pitchFamily="65" charset="-120"/>
                <a:cs typeface="Times New Roman" panose="02020603050405020304" pitchFamily="18" charset="0"/>
              </a:rPr>
              <a:t>等。</a:t>
            </a:r>
          </a:p>
        </p:txBody>
      </p:sp>
      <p:sp>
        <p:nvSpPr>
          <p:cNvPr id="4" name="投影片編號版面配置區 3">
            <a:extLst>
              <a:ext uri="{FF2B5EF4-FFF2-40B4-BE49-F238E27FC236}">
                <a16:creationId xmlns:a16="http://schemas.microsoft.com/office/drawing/2014/main" id="{8EF8F906-B336-426D-A07B-F1BE73E03005}"/>
              </a:ext>
            </a:extLst>
          </p:cNvPr>
          <p:cNvSpPr>
            <a:spLocks noGrp="1"/>
          </p:cNvSpPr>
          <p:nvPr>
            <p:ph type="sldNum" sz="quarter" idx="12"/>
          </p:nvPr>
        </p:nvSpPr>
        <p:spPr/>
        <p:txBody>
          <a:bodyPr/>
          <a:lstStyle/>
          <a:p>
            <a:fld id="{10E6A508-BB07-4B8A-901D-15D03AC66BA5}" type="slidenum">
              <a:rPr lang="zh-HK" altLang="en-US" smtClean="0"/>
              <a:t>13</a:t>
            </a:fld>
            <a:endParaRPr lang="zh-HK" altLang="en-US" dirty="0"/>
          </a:p>
        </p:txBody>
      </p:sp>
      <p:pic>
        <p:nvPicPr>
          <p:cNvPr id="7" name="圖片 6">
            <a:extLst>
              <a:ext uri="{FF2B5EF4-FFF2-40B4-BE49-F238E27FC236}">
                <a16:creationId xmlns:a16="http://schemas.microsoft.com/office/drawing/2014/main" id="{D4BD8707-419C-4387-9B1B-5D4244F43C4B}"/>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2295" y="336630"/>
            <a:ext cx="2470484" cy="925827"/>
          </a:xfrm>
          <a:prstGeom prst="rect">
            <a:avLst/>
          </a:prstGeom>
          <a:noFill/>
          <a:ln>
            <a:noFill/>
          </a:ln>
        </p:spPr>
      </p:pic>
    </p:spTree>
    <p:extLst>
      <p:ext uri="{BB962C8B-B14F-4D97-AF65-F5344CB8AC3E}">
        <p14:creationId xmlns:p14="http://schemas.microsoft.com/office/powerpoint/2010/main" val="2181303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5E6DDB8-300A-4B90-BB98-5B47876EFCB5}"/>
              </a:ext>
            </a:extLst>
          </p:cNvPr>
          <p:cNvSpPr>
            <a:spLocks noGrp="1"/>
          </p:cNvSpPr>
          <p:nvPr>
            <p:ph type="title"/>
          </p:nvPr>
        </p:nvSpPr>
        <p:spPr>
          <a:xfrm>
            <a:off x="838200" y="136525"/>
            <a:ext cx="10515600" cy="1325563"/>
          </a:xfrm>
        </p:spPr>
        <p:txBody>
          <a:bodyPr/>
          <a:lstStyle/>
          <a:p>
            <a:r>
              <a:rPr lang="zh-TW" altLang="en-US" sz="4400" kern="1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              執行方面，英國是立法多執法嚴</a:t>
            </a:r>
            <a:endParaRPr lang="zh-HK" altLang="en-US" dirty="0"/>
          </a:p>
        </p:txBody>
      </p:sp>
      <p:sp>
        <p:nvSpPr>
          <p:cNvPr id="3" name="直排文字版面配置區 2">
            <a:extLst>
              <a:ext uri="{FF2B5EF4-FFF2-40B4-BE49-F238E27FC236}">
                <a16:creationId xmlns:a16="http://schemas.microsoft.com/office/drawing/2014/main" id="{944600A2-4D7A-4A26-BC75-5CC9F525DCB6}"/>
              </a:ext>
            </a:extLst>
          </p:cNvPr>
          <p:cNvSpPr>
            <a:spLocks noGrp="1"/>
          </p:cNvSpPr>
          <p:nvPr>
            <p:ph type="body" orient="vert" idx="1"/>
          </p:nvPr>
        </p:nvSpPr>
        <p:spPr>
          <a:xfrm>
            <a:off x="643689" y="1300772"/>
            <a:ext cx="10904621" cy="5393056"/>
          </a:xfrm>
        </p:spPr>
        <p:txBody>
          <a:bodyPr vert="horz">
            <a:normAutofit fontScale="70000" lnSpcReduction="20000"/>
          </a:bodyPr>
          <a:lstStyle/>
          <a:p>
            <a:pPr marL="0" indent="0" algn="ctr">
              <a:spcAft>
                <a:spcPts val="300"/>
              </a:spcAft>
              <a:buNone/>
            </a:pPr>
            <a:r>
              <a:rPr lang="zh-TW" altLang="zh-HK" sz="4100" b="1" kern="100" dirty="0">
                <a:latin typeface="Times New Roman" panose="02020603050405020304" pitchFamily="18" charset="0"/>
                <a:ea typeface="標楷體" panose="03000509000000000000" pitchFamily="65" charset="-120"/>
              </a:rPr>
              <a:t>對危害國家安全知情不報或提供資金同樣會被控罪</a:t>
            </a:r>
            <a:endParaRPr lang="zh-TW" altLang="zh-HK" sz="4100" kern="100" dirty="0">
              <a:latin typeface="Times New Roman" panose="02020603050405020304" pitchFamily="18" charset="0"/>
              <a:ea typeface="SimSun" panose="02010600030101010101" pitchFamily="2" charset="-122"/>
            </a:endParaRPr>
          </a:p>
          <a:p>
            <a:pPr marL="0" indent="0">
              <a:lnSpc>
                <a:spcPts val="3600"/>
              </a:lnSpc>
              <a:buNone/>
            </a:pPr>
            <a:r>
              <a:rPr lang="en-US" altLang="zh-HK" sz="3600" kern="100"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HK" sz="3400" kern="100" dirty="0">
                <a:latin typeface="Times New Roman" panose="02020603050405020304" pitchFamily="18" charset="0"/>
                <a:ea typeface="標楷體" panose="03000509000000000000" pitchFamily="65" charset="-120"/>
                <a:cs typeface="Times New Roman" panose="02020603050405020304" pitchFamily="18" charset="0"/>
              </a:rPr>
              <a:t>2019</a:t>
            </a:r>
            <a:r>
              <a:rPr lang="zh-TW" altLang="zh-HK" sz="3400" kern="100" dirty="0">
                <a:latin typeface="Times New Roman" panose="02020603050405020304" pitchFamily="18" charset="0"/>
                <a:ea typeface="標楷體" panose="03000509000000000000" pitchFamily="65" charset="-120"/>
                <a:cs typeface="Times New Roman" panose="02020603050405020304" pitchFamily="18" charset="0"/>
              </a:rPr>
              <a:t>年</a:t>
            </a:r>
            <a:r>
              <a:rPr lang="en-US" altLang="zh-HK" sz="3400" kern="100" dirty="0">
                <a:latin typeface="Times New Roman" panose="02020603050405020304" pitchFamily="18" charset="0"/>
                <a:ea typeface="標楷體" panose="03000509000000000000" pitchFamily="65" charset="-120"/>
                <a:cs typeface="Times New Roman" panose="02020603050405020304" pitchFamily="18" charset="0"/>
              </a:rPr>
              <a:t>7</a:t>
            </a:r>
            <a:r>
              <a:rPr lang="zh-TW" altLang="zh-HK" sz="3400" kern="100" dirty="0">
                <a:latin typeface="Times New Roman" panose="02020603050405020304" pitchFamily="18" charset="0"/>
                <a:ea typeface="標楷體" panose="03000509000000000000" pitchFamily="65" charset="-120"/>
                <a:cs typeface="Times New Roman" panose="02020603050405020304" pitchFamily="18" charset="0"/>
              </a:rPr>
              <a:t>月，英國警方將曼徹斯特恐襲案主犯的弟弟哈西姆</a:t>
            </a:r>
            <a:r>
              <a:rPr lang="en-US" altLang="zh-HK" sz="3400" kern="1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zh-HK" sz="3400" kern="100" dirty="0">
                <a:latin typeface="Times New Roman" panose="02020603050405020304" pitchFamily="18" charset="0"/>
                <a:ea typeface="標楷體" panose="03000509000000000000" pitchFamily="65" charset="-120"/>
                <a:cs typeface="Times New Roman" panose="02020603050405020304" pitchFamily="18" charset="0"/>
              </a:rPr>
              <a:t>阿貝迪，從利比亞引渡回英國接受審判。他被控知情不報，協助謀殺</a:t>
            </a:r>
            <a:r>
              <a:rPr lang="en-US" altLang="zh-HK" sz="3400" kern="100" dirty="0">
                <a:latin typeface="Times New Roman" panose="02020603050405020304" pitchFamily="18" charset="0"/>
                <a:ea typeface="標楷體" panose="03000509000000000000" pitchFamily="65" charset="-120"/>
                <a:cs typeface="Times New Roman" panose="02020603050405020304" pitchFamily="18" charset="0"/>
              </a:rPr>
              <a:t>22</a:t>
            </a:r>
            <a:r>
              <a:rPr lang="zh-TW" altLang="zh-HK" sz="3400" kern="100" dirty="0">
                <a:latin typeface="Times New Roman" panose="02020603050405020304" pitchFamily="18" charset="0"/>
                <a:ea typeface="標楷體" panose="03000509000000000000" pitchFamily="65" charset="-120"/>
                <a:cs typeface="Times New Roman" panose="02020603050405020304" pitchFamily="18" charset="0"/>
              </a:rPr>
              <a:t>名受害者，今年</a:t>
            </a:r>
            <a:r>
              <a:rPr lang="en-US" altLang="zh-HK" sz="3400" kern="100" dirty="0">
                <a:latin typeface="Times New Roman" panose="02020603050405020304" pitchFamily="18" charset="0"/>
                <a:ea typeface="標楷體" panose="03000509000000000000" pitchFamily="65" charset="-120"/>
                <a:cs typeface="Times New Roman" panose="02020603050405020304" pitchFamily="18" charset="0"/>
              </a:rPr>
              <a:t>3</a:t>
            </a:r>
            <a:r>
              <a:rPr lang="zh-TW" altLang="zh-HK" sz="3400" kern="100" dirty="0">
                <a:latin typeface="Times New Roman" panose="02020603050405020304" pitchFamily="18" charset="0"/>
                <a:ea typeface="標楷體" panose="03000509000000000000" pitchFamily="65" charset="-120"/>
                <a:cs typeface="Times New Roman" panose="02020603050405020304" pitchFamily="18" charset="0"/>
              </a:rPr>
              <a:t>月被判終身監禁。庭審期間，法庭將庭審信號送到英格蘭的三處地點和蘇格蘭的一處地點，以便受害人家屬追踪庭審。（今年</a:t>
            </a:r>
            <a:r>
              <a:rPr lang="en-US" altLang="zh-HK" sz="3400" kern="100" dirty="0">
                <a:latin typeface="Times New Roman" panose="02020603050405020304" pitchFamily="18" charset="0"/>
                <a:ea typeface="標楷體" panose="03000509000000000000" pitchFamily="65" charset="-120"/>
                <a:cs typeface="Times New Roman" panose="02020603050405020304" pitchFamily="18" charset="0"/>
              </a:rPr>
              <a:t>3</a:t>
            </a:r>
            <a:r>
              <a:rPr lang="zh-TW" altLang="zh-HK" sz="3400" kern="100" dirty="0">
                <a:latin typeface="Times New Roman" panose="02020603050405020304" pitchFamily="18" charset="0"/>
                <a:ea typeface="標楷體" panose="03000509000000000000" pitchFamily="65" charset="-120"/>
                <a:cs typeface="Times New Roman" panose="02020603050405020304" pitchFamily="18" charset="0"/>
              </a:rPr>
              <a:t>月，哈西姆</a:t>
            </a:r>
            <a:r>
              <a:rPr lang="en-US" altLang="zh-HK" sz="3400" kern="1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zh-HK" sz="3400" kern="100" dirty="0">
                <a:latin typeface="Times New Roman" panose="02020603050405020304" pitchFamily="18" charset="0"/>
                <a:ea typeface="標楷體" panose="03000509000000000000" pitchFamily="65" charset="-120"/>
                <a:cs typeface="Times New Roman" panose="02020603050405020304" pitchFamily="18" charset="0"/>
              </a:rPr>
              <a:t>阿貝迪以協助謀殺和知情不報被判終身監禁。）</a:t>
            </a:r>
          </a:p>
          <a:p>
            <a:pPr marL="0" indent="801688">
              <a:lnSpc>
                <a:spcPts val="3600"/>
              </a:lnSpc>
              <a:buNone/>
            </a:pPr>
            <a:r>
              <a:rPr lang="zh-TW" altLang="zh-HK" sz="3400" kern="100" dirty="0">
                <a:latin typeface="Times New Roman" panose="02020603050405020304" pitchFamily="18" charset="0"/>
                <a:ea typeface="標楷體" panose="03000509000000000000" pitchFamily="65" charset="-120"/>
                <a:cs typeface="Times New Roman" panose="02020603050405020304" pitchFamily="18" charset="0"/>
              </a:rPr>
              <a:t>去年</a:t>
            </a:r>
            <a:r>
              <a:rPr lang="en-US" altLang="zh-HK" sz="3400" kern="100" dirty="0">
                <a:latin typeface="Times New Roman" panose="02020603050405020304" pitchFamily="18" charset="0"/>
                <a:ea typeface="標楷體" panose="03000509000000000000" pitchFamily="65" charset="-120"/>
                <a:cs typeface="Times New Roman" panose="02020603050405020304" pitchFamily="18" charset="0"/>
              </a:rPr>
              <a:t>12</a:t>
            </a:r>
            <a:r>
              <a:rPr lang="zh-TW" altLang="zh-HK" sz="3400" kern="100" dirty="0">
                <a:latin typeface="Times New Roman" panose="02020603050405020304" pitchFamily="18" charset="0"/>
                <a:ea typeface="標楷體" panose="03000509000000000000" pitchFamily="65" charset="-120"/>
                <a:cs typeface="Times New Roman" panose="02020603050405020304" pitchFamily="18" charset="0"/>
              </a:rPr>
              <a:t>月，還有兩名英國婦女因小額資助境外極端分子，分別被判</a:t>
            </a:r>
            <a:r>
              <a:rPr lang="en-US" altLang="zh-HK" sz="3400" kern="100" dirty="0">
                <a:latin typeface="Times New Roman" panose="02020603050405020304" pitchFamily="18" charset="0"/>
                <a:ea typeface="標楷體" panose="03000509000000000000" pitchFamily="65" charset="-120"/>
                <a:cs typeface="Times New Roman" panose="02020603050405020304" pitchFamily="18" charset="0"/>
              </a:rPr>
              <a:t>18</a:t>
            </a:r>
            <a:r>
              <a:rPr lang="zh-TW" altLang="zh-HK" sz="3400" kern="100" dirty="0">
                <a:latin typeface="Times New Roman" panose="02020603050405020304" pitchFamily="18" charset="0"/>
                <a:ea typeface="標楷體" panose="03000509000000000000" pitchFamily="65" charset="-120"/>
                <a:cs typeface="Times New Roman" panose="02020603050405020304" pitchFamily="18" charset="0"/>
              </a:rPr>
              <a:t>個月徒刑和</a:t>
            </a:r>
            <a:r>
              <a:rPr lang="en-US" altLang="zh-HK" sz="3400" kern="100" dirty="0">
                <a:latin typeface="Times New Roman" panose="02020603050405020304" pitchFamily="18" charset="0"/>
                <a:ea typeface="標楷體" panose="03000509000000000000" pitchFamily="65" charset="-120"/>
                <a:cs typeface="Times New Roman" panose="02020603050405020304" pitchFamily="18" charset="0"/>
              </a:rPr>
              <a:t>17</a:t>
            </a:r>
            <a:r>
              <a:rPr lang="zh-TW" altLang="zh-HK" sz="3400" kern="100" dirty="0">
                <a:latin typeface="Times New Roman" panose="02020603050405020304" pitchFamily="18" charset="0"/>
                <a:ea typeface="標楷體" panose="03000509000000000000" pitchFamily="65" charset="-120"/>
                <a:cs typeface="Times New Roman" panose="02020603050405020304" pitchFamily="18" charset="0"/>
              </a:rPr>
              <a:t>個月徒刑。其中一名婦女通過網絡結識了未曾謀面的敘利亞“丈夫”，在其蠱惑下，向其他敘利亞極端組織成員匯款</a:t>
            </a:r>
            <a:r>
              <a:rPr lang="en-US" altLang="zh-HK" sz="3400" kern="100" dirty="0">
                <a:latin typeface="Times New Roman" panose="02020603050405020304" pitchFamily="18" charset="0"/>
                <a:ea typeface="標楷體" panose="03000509000000000000" pitchFamily="65" charset="-120"/>
                <a:cs typeface="Times New Roman" panose="02020603050405020304" pitchFamily="18" charset="0"/>
              </a:rPr>
              <a:t>45.51</a:t>
            </a:r>
            <a:r>
              <a:rPr lang="zh-TW" altLang="zh-HK" sz="3400" kern="100" dirty="0">
                <a:latin typeface="Times New Roman" panose="02020603050405020304" pitchFamily="18" charset="0"/>
                <a:ea typeface="標楷體" panose="03000509000000000000" pitchFamily="65" charset="-120"/>
                <a:cs typeface="Times New Roman" panose="02020603050405020304" pitchFamily="18" charset="0"/>
              </a:rPr>
              <a:t>美元，因此獲罪。</a:t>
            </a:r>
          </a:p>
          <a:p>
            <a:pPr marL="0" indent="0" algn="r">
              <a:buNone/>
            </a:pPr>
            <a:endParaRPr lang="en-US" altLang="zh-TW" sz="2600" kern="100" spc="-50" dirty="0">
              <a:latin typeface="Times New Roman" panose="02020603050405020304" pitchFamily="18" charset="0"/>
              <a:ea typeface="標楷體" panose="03000509000000000000" pitchFamily="65" charset="-120"/>
              <a:cs typeface="Times New Roman" panose="02020603050405020304" pitchFamily="18" charset="0"/>
            </a:endParaRPr>
          </a:p>
          <a:p>
            <a:pPr marL="0" indent="0" algn="r">
              <a:buNone/>
            </a:pPr>
            <a:r>
              <a:rPr lang="zh-TW" altLang="zh-HK" sz="2600" kern="100" spc="-50" dirty="0">
                <a:latin typeface="Times New Roman" panose="02020603050405020304" pitchFamily="18" charset="0"/>
                <a:ea typeface="標楷體" panose="03000509000000000000" pitchFamily="65" charset="-120"/>
                <a:cs typeface="Times New Roman" panose="02020603050405020304" pitchFamily="18" charset="0"/>
              </a:rPr>
              <a:t>央</a:t>
            </a:r>
            <a:r>
              <a:rPr lang="zh-TW" altLang="zh-HK" sz="2600" i="1" kern="100" spc="-50" dirty="0">
                <a:latin typeface="Times New Roman" panose="02020603050405020304" pitchFamily="18" charset="0"/>
                <a:ea typeface="標楷體" panose="03000509000000000000" pitchFamily="65" charset="-120"/>
                <a:cs typeface="Times New Roman" panose="02020603050405020304" pitchFamily="18" charset="0"/>
              </a:rPr>
              <a:t>視網新聞，英倫觀察丨立法多執法嚴看看英國人如何實施“國安法”，</a:t>
            </a:r>
            <a:r>
              <a:rPr lang="en-US" altLang="zh-HK" sz="2600" i="1" kern="100" spc="-50" dirty="0">
                <a:latin typeface="Times New Roman" panose="02020603050405020304" pitchFamily="18" charset="0"/>
                <a:ea typeface="標楷體" panose="03000509000000000000" pitchFamily="65" charset="-120"/>
                <a:cs typeface="Times New Roman" panose="02020603050405020304" pitchFamily="18" charset="0"/>
              </a:rPr>
              <a:t>2020</a:t>
            </a:r>
            <a:r>
              <a:rPr lang="zh-TW" altLang="zh-HK" sz="2600" i="1" kern="100" spc="-50" dirty="0">
                <a:latin typeface="Times New Roman" panose="02020603050405020304" pitchFamily="18" charset="0"/>
                <a:ea typeface="標楷體" panose="03000509000000000000" pitchFamily="65" charset="-120"/>
                <a:cs typeface="Times New Roman" panose="02020603050405020304" pitchFamily="18" charset="0"/>
              </a:rPr>
              <a:t>年</a:t>
            </a:r>
            <a:r>
              <a:rPr lang="en-US" altLang="zh-HK" sz="2600" i="1" kern="100" spc="-50" dirty="0">
                <a:latin typeface="Times New Roman" panose="02020603050405020304" pitchFamily="18" charset="0"/>
                <a:ea typeface="標楷體" panose="03000509000000000000" pitchFamily="65" charset="-120"/>
                <a:cs typeface="Times New Roman" panose="02020603050405020304" pitchFamily="18" charset="0"/>
              </a:rPr>
              <a:t>07</a:t>
            </a:r>
            <a:r>
              <a:rPr lang="zh-TW" altLang="zh-HK" sz="2600" i="1" kern="100" spc="-50" dirty="0">
                <a:latin typeface="Times New Roman" panose="02020603050405020304" pitchFamily="18" charset="0"/>
                <a:ea typeface="標楷體" panose="03000509000000000000" pitchFamily="65" charset="-120"/>
                <a:cs typeface="Times New Roman" panose="02020603050405020304" pitchFamily="18" charset="0"/>
              </a:rPr>
              <a:t>月</a:t>
            </a:r>
            <a:r>
              <a:rPr lang="en-US" altLang="zh-HK" sz="2600" i="1" kern="100" spc="-50" dirty="0">
                <a:latin typeface="Times New Roman" panose="02020603050405020304" pitchFamily="18" charset="0"/>
                <a:ea typeface="標楷體" panose="03000509000000000000" pitchFamily="65" charset="-120"/>
                <a:cs typeface="Times New Roman" panose="02020603050405020304" pitchFamily="18" charset="0"/>
              </a:rPr>
              <a:t>07</a:t>
            </a:r>
            <a:r>
              <a:rPr lang="zh-TW" altLang="zh-HK" sz="2600" i="1" kern="100" spc="-50" dirty="0">
                <a:latin typeface="Times New Roman" panose="02020603050405020304" pitchFamily="18" charset="0"/>
                <a:ea typeface="標楷體" panose="03000509000000000000" pitchFamily="65" charset="-120"/>
                <a:cs typeface="Times New Roman" panose="02020603050405020304" pitchFamily="18" charset="0"/>
              </a:rPr>
              <a:t>日，</a:t>
            </a:r>
            <a:endParaRPr lang="zh-TW" altLang="zh-HK" sz="2600" i="1" kern="100" dirty="0">
              <a:latin typeface="Times New Roman" panose="02020603050405020304" pitchFamily="18" charset="0"/>
              <a:ea typeface="SimSun" panose="02010600030101010101" pitchFamily="2" charset="-122"/>
              <a:cs typeface="Times New Roman" panose="02020603050405020304" pitchFamily="18" charset="0"/>
            </a:endParaRPr>
          </a:p>
          <a:p>
            <a:pPr marL="0" indent="0" algn="r">
              <a:buNone/>
            </a:pPr>
            <a:r>
              <a:rPr lang="zh-TW" altLang="zh-HK" sz="2400" i="1" kern="100" dirty="0">
                <a:latin typeface="Times New Roman" panose="02020603050405020304" pitchFamily="18" charset="0"/>
                <a:ea typeface="標楷體" panose="03000509000000000000" pitchFamily="65" charset="-120"/>
                <a:cs typeface="Times New Roman" panose="02020603050405020304" pitchFamily="18" charset="0"/>
              </a:rPr>
              <a:t>資料來源</a:t>
            </a:r>
            <a:r>
              <a:rPr lang="en-US" altLang="zh-TW" sz="2400" i="1" kern="100"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HK" sz="2400" i="1" u="sng" kern="1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hlinkClick r:id="rId2">
                  <a:extLst>
                    <a:ext uri="{A12FA001-AC4F-418D-AE19-62706E023703}">
                      <ahyp:hlinkClr xmlns:ahyp="http://schemas.microsoft.com/office/drawing/2018/hyperlinkcolor" val="tx"/>
                    </a:ext>
                  </a:extLst>
                </a:hlinkClick>
              </a:rPr>
              <a:t>http://m.news.cctv.com/2020/07/07/ARTIiGN9JshqeHyngzrP59Ri200707</a:t>
            </a:r>
            <a:r>
              <a:rPr lang="en-US" altLang="zh-HK" sz="2000" i="1" u="sng" kern="1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hlinkClick r:id="rId2">
                  <a:extLst>
                    <a:ext uri="{A12FA001-AC4F-418D-AE19-62706E023703}">
                      <ahyp:hlinkClr xmlns:ahyp="http://schemas.microsoft.com/office/drawing/2018/hyperlinkcolor" val="tx"/>
                    </a:ext>
                  </a:extLst>
                </a:hlinkClick>
              </a:rPr>
              <a:t>.shtml</a:t>
            </a:r>
            <a:endParaRPr lang="zh-TW" altLang="en-US" sz="3200" i="1" kern="1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4" name="投影片編號版面配置區 3">
            <a:extLst>
              <a:ext uri="{FF2B5EF4-FFF2-40B4-BE49-F238E27FC236}">
                <a16:creationId xmlns:a16="http://schemas.microsoft.com/office/drawing/2014/main" id="{8EF8F906-B336-426D-A07B-F1BE73E03005}"/>
              </a:ext>
            </a:extLst>
          </p:cNvPr>
          <p:cNvSpPr>
            <a:spLocks noGrp="1"/>
          </p:cNvSpPr>
          <p:nvPr>
            <p:ph type="sldNum" sz="quarter" idx="12"/>
          </p:nvPr>
        </p:nvSpPr>
        <p:spPr/>
        <p:txBody>
          <a:bodyPr/>
          <a:lstStyle/>
          <a:p>
            <a:fld id="{10E6A508-BB07-4B8A-901D-15D03AC66BA5}" type="slidenum">
              <a:rPr lang="zh-HK" altLang="en-US" smtClean="0"/>
              <a:t>14</a:t>
            </a:fld>
            <a:endParaRPr lang="zh-HK" altLang="en-US"/>
          </a:p>
        </p:txBody>
      </p:sp>
      <p:pic>
        <p:nvPicPr>
          <p:cNvPr id="7" name="圖片 6">
            <a:extLst>
              <a:ext uri="{FF2B5EF4-FFF2-40B4-BE49-F238E27FC236}">
                <a16:creationId xmlns:a16="http://schemas.microsoft.com/office/drawing/2014/main" id="{D4BD8707-419C-4387-9B1B-5D4244F43C4B}"/>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295" y="336630"/>
            <a:ext cx="2470484" cy="925827"/>
          </a:xfrm>
          <a:prstGeom prst="rect">
            <a:avLst/>
          </a:prstGeom>
          <a:noFill/>
          <a:ln>
            <a:noFill/>
          </a:ln>
        </p:spPr>
      </p:pic>
    </p:spTree>
    <p:extLst>
      <p:ext uri="{BB962C8B-B14F-4D97-AF65-F5344CB8AC3E}">
        <p14:creationId xmlns:p14="http://schemas.microsoft.com/office/powerpoint/2010/main" val="160337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par>
                          <p:cTn id="15" fill="hold">
                            <p:stCondLst>
                              <p:cond delay="0"/>
                            </p:stCondLst>
                            <p:childTnLst>
                              <p:par>
                                <p:cTn id="16" presetID="10" presetClass="entr" presetSubtype="0" fill="hold" nodeType="after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par>
                          <p:cTn id="19" fill="hold">
                            <p:stCondLst>
                              <p:cond delay="500"/>
                            </p:stCondLst>
                            <p:childTnLst>
                              <p:par>
                                <p:cTn id="20" presetID="10" presetClass="entr" presetSubtype="0" fill="hold" nodeType="after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609FF9A-4FCE-468E-A86A-C9AB525EAE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021E12D4-3A88-428D-8E5E-AF1AFD923D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7" name="圖片 6" descr="一張含有 文字, 觀眾席, 大廳 的圖片&#10;&#10;自動產生的描述">
            <a:extLst>
              <a:ext uri="{FF2B5EF4-FFF2-40B4-BE49-F238E27FC236}">
                <a16:creationId xmlns:a16="http://schemas.microsoft.com/office/drawing/2014/main" id="{D25CC25F-263E-486C-AE3F-9EE9F3DBDE55}"/>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t="12001" b="451"/>
          <a:stretch/>
        </p:blipFill>
        <p:spPr>
          <a:xfrm>
            <a:off x="-1" y="10"/>
            <a:ext cx="12192001" cy="6857990"/>
          </a:xfrm>
          <a:prstGeom prst="rect">
            <a:avLst/>
          </a:prstGeom>
        </p:spPr>
      </p:pic>
      <p:sp>
        <p:nvSpPr>
          <p:cNvPr id="2" name="標題 1">
            <a:extLst>
              <a:ext uri="{FF2B5EF4-FFF2-40B4-BE49-F238E27FC236}">
                <a16:creationId xmlns:a16="http://schemas.microsoft.com/office/drawing/2014/main" id="{79D4C75A-3418-4C7C-8590-9ED0CCE2CC5D}"/>
              </a:ext>
            </a:extLst>
          </p:cNvPr>
          <p:cNvSpPr>
            <a:spLocks noGrp="1"/>
          </p:cNvSpPr>
          <p:nvPr>
            <p:ph type="title"/>
          </p:nvPr>
        </p:nvSpPr>
        <p:spPr>
          <a:xfrm>
            <a:off x="838200" y="914402"/>
            <a:ext cx="10515600" cy="2985923"/>
          </a:xfrm>
        </p:spPr>
        <p:txBody>
          <a:bodyPr vert="horz" lIns="91440" tIns="45720" rIns="91440" bIns="45720" rtlCol="0" anchor="b">
            <a:normAutofit/>
          </a:bodyPr>
          <a:lstStyle/>
          <a:p>
            <a:pPr marL="228600" lvl="0" indent="-228600" algn="ctr">
              <a:defRPr/>
            </a:pPr>
            <a:r>
              <a:rPr lang="en-US" altLang="zh-TW" sz="5200" b="1">
                <a:solidFill>
                  <a:srgbClr val="FFFFFF"/>
                </a:solidFill>
                <a:effectLst/>
              </a:rPr>
              <a:t>      《</a:t>
            </a:r>
            <a:r>
              <a:rPr lang="zh-TW" altLang="en-US" sz="5200" b="1">
                <a:solidFill>
                  <a:srgbClr val="FFFFFF"/>
                </a:solidFill>
                <a:effectLst/>
              </a:rPr>
              <a:t>香港國安法</a:t>
            </a:r>
            <a:r>
              <a:rPr lang="en-US" altLang="zh-TW" sz="5200" b="1">
                <a:solidFill>
                  <a:srgbClr val="FFFFFF"/>
                </a:solidFill>
                <a:effectLst/>
              </a:rPr>
              <a:t>》</a:t>
            </a:r>
            <a:r>
              <a:rPr lang="zh-TW" altLang="en-US" sz="5200" b="1">
                <a:solidFill>
                  <a:srgbClr val="FFFFFF"/>
                </a:solidFill>
                <a:effectLst/>
              </a:rPr>
              <a:t>是如何</a:t>
            </a:r>
            <a:br>
              <a:rPr lang="en-US" altLang="zh-TW" sz="5200" b="1">
                <a:solidFill>
                  <a:srgbClr val="FFFFFF"/>
                </a:solidFill>
                <a:effectLst/>
              </a:rPr>
            </a:br>
            <a:r>
              <a:rPr lang="en-US" altLang="zh-TW" sz="5200" b="1">
                <a:solidFill>
                  <a:srgbClr val="FFFFFF"/>
                </a:solidFill>
                <a:effectLst/>
              </a:rPr>
              <a:t>      </a:t>
            </a:r>
            <a:r>
              <a:rPr lang="zh-TW" altLang="en-US" sz="5200" b="1">
                <a:solidFill>
                  <a:srgbClr val="FFFFFF"/>
                </a:solidFill>
              </a:rPr>
              <a:t>成為本地</a:t>
            </a:r>
            <a:r>
              <a:rPr lang="zh-TW" altLang="en-US" sz="5200" b="1">
                <a:solidFill>
                  <a:srgbClr val="FFFFFF"/>
                </a:solidFill>
                <a:effectLst/>
              </a:rPr>
              <a:t>法律的？</a:t>
            </a:r>
            <a:endParaRPr lang="en-US" altLang="zh-HK" sz="5200">
              <a:solidFill>
                <a:srgbClr val="FFFFFF"/>
              </a:solidFill>
            </a:endParaRPr>
          </a:p>
        </p:txBody>
      </p:sp>
      <p:sp>
        <p:nvSpPr>
          <p:cNvPr id="3" name="文字版面配置區 2">
            <a:extLst>
              <a:ext uri="{FF2B5EF4-FFF2-40B4-BE49-F238E27FC236}">
                <a16:creationId xmlns:a16="http://schemas.microsoft.com/office/drawing/2014/main" id="{96179805-EA8B-45A6-A7E2-5026CE0C35B2}"/>
              </a:ext>
            </a:extLst>
          </p:cNvPr>
          <p:cNvSpPr>
            <a:spLocks noGrp="1"/>
          </p:cNvSpPr>
          <p:nvPr>
            <p:ph type="body" idx="1"/>
          </p:nvPr>
        </p:nvSpPr>
        <p:spPr>
          <a:xfrm>
            <a:off x="838200" y="4072040"/>
            <a:ext cx="10515600" cy="1384310"/>
          </a:xfrm>
        </p:spPr>
        <p:txBody>
          <a:bodyPr vert="horz" lIns="91440" tIns="45720" rIns="91440" bIns="45720" rtlCol="0">
            <a:normAutofit/>
          </a:bodyPr>
          <a:lstStyle/>
          <a:p>
            <a:pPr algn="ctr"/>
            <a:r>
              <a:rPr lang="en-US" altLang="zh-TW" b="1">
                <a:solidFill>
                  <a:srgbClr val="FFFFFF"/>
                </a:solidFill>
                <a:effectLst/>
              </a:rPr>
              <a:t>《</a:t>
            </a:r>
            <a:r>
              <a:rPr lang="zh-TW" altLang="en-US" b="1">
                <a:solidFill>
                  <a:srgbClr val="FFFFFF"/>
                </a:solidFill>
                <a:effectLst/>
              </a:rPr>
              <a:t>香港國安法</a:t>
            </a:r>
            <a:r>
              <a:rPr lang="en-US" altLang="zh-TW" b="1">
                <a:solidFill>
                  <a:srgbClr val="FFFFFF"/>
                </a:solidFill>
                <a:effectLst/>
              </a:rPr>
              <a:t>》</a:t>
            </a:r>
            <a:r>
              <a:rPr lang="zh-TW" altLang="en-US" b="1">
                <a:solidFill>
                  <a:srgbClr val="FFFFFF"/>
                </a:solidFill>
                <a:effectLst/>
              </a:rPr>
              <a:t>是經合憲合法程序列入</a:t>
            </a:r>
            <a:r>
              <a:rPr lang="en-US" altLang="zh-TW" b="1">
                <a:solidFill>
                  <a:srgbClr val="FFFFFF"/>
                </a:solidFill>
                <a:effectLst/>
              </a:rPr>
              <a:t>《</a:t>
            </a:r>
            <a:r>
              <a:rPr lang="zh-TW" altLang="en-US" b="1">
                <a:solidFill>
                  <a:srgbClr val="FFFFFF"/>
                </a:solidFill>
                <a:effectLst/>
              </a:rPr>
              <a:t>基本法</a:t>
            </a:r>
            <a:r>
              <a:rPr lang="en-US" altLang="zh-TW" b="1">
                <a:solidFill>
                  <a:srgbClr val="FFFFFF"/>
                </a:solidFill>
                <a:effectLst/>
              </a:rPr>
              <a:t>》</a:t>
            </a:r>
            <a:r>
              <a:rPr lang="zh-TW" altLang="en-US" b="1">
                <a:solidFill>
                  <a:srgbClr val="FFFFFF"/>
                </a:solidFill>
                <a:effectLst/>
              </a:rPr>
              <a:t>附件三的全國性法律</a:t>
            </a:r>
            <a:endParaRPr lang="en-US" altLang="zh-HK">
              <a:solidFill>
                <a:srgbClr val="FFFFFF"/>
              </a:solidFill>
            </a:endParaRPr>
          </a:p>
        </p:txBody>
      </p:sp>
      <p:sp>
        <p:nvSpPr>
          <p:cNvPr id="4" name="投影片編號版面配置區 3">
            <a:extLst>
              <a:ext uri="{FF2B5EF4-FFF2-40B4-BE49-F238E27FC236}">
                <a16:creationId xmlns:a16="http://schemas.microsoft.com/office/drawing/2014/main" id="{ACCEE55E-78BA-4655-8484-8ED0F3186EC1}"/>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10E6A508-BB07-4B8A-901D-15D03AC66BA5}" type="slidenum">
              <a:rPr lang="en-US" altLang="zh-HK">
                <a:solidFill>
                  <a:srgbClr val="FFFFFF"/>
                </a:solidFill>
                <a:latin typeface="Calibri" panose="020F0502020204030204"/>
              </a:rPr>
              <a:pPr>
                <a:spcAft>
                  <a:spcPts val="600"/>
                </a:spcAft>
                <a:defRPr/>
              </a:pPr>
              <a:t>15</a:t>
            </a:fld>
            <a:endParaRPr lang="en-US" altLang="zh-HK">
              <a:solidFill>
                <a:srgbClr val="FFFFFF"/>
              </a:solidFill>
              <a:latin typeface="Calibri" panose="020F0502020204030204"/>
            </a:endParaRPr>
          </a:p>
        </p:txBody>
      </p:sp>
      <p:sp>
        <p:nvSpPr>
          <p:cNvPr id="5" name="Oval 275">
            <a:extLst>
              <a:ext uri="{FF2B5EF4-FFF2-40B4-BE49-F238E27FC236}">
                <a16:creationId xmlns:a16="http://schemas.microsoft.com/office/drawing/2014/main" id="{1BB3C995-4839-4ABC-A3EE-36E8AA713CA0}"/>
              </a:ext>
            </a:extLst>
          </p:cNvPr>
          <p:cNvSpPr/>
          <p:nvPr/>
        </p:nvSpPr>
        <p:spPr>
          <a:xfrm>
            <a:off x="133349" y="149168"/>
            <a:ext cx="1221539" cy="1295242"/>
          </a:xfrm>
          <a:prstGeom prst="ellipse">
            <a:avLst/>
          </a:prstGeom>
          <a:gradFill rotWithShape="0">
            <a:gsLst>
              <a:gs pos="0">
                <a:srgbClr val="C2D69B"/>
              </a:gs>
              <a:gs pos="50000">
                <a:srgbClr val="9BBB59"/>
              </a:gs>
              <a:gs pos="100000">
                <a:srgbClr val="C2D69B"/>
              </a:gs>
            </a:gsLst>
            <a:lin ang="5400000" scaled="1"/>
            <a:tileRect/>
          </a:gradFill>
          <a:ln w="12700" cap="flat" cmpd="sng">
            <a:solidFill>
              <a:srgbClr val="9BBB59"/>
            </a:solidFill>
            <a:prstDash val="solid"/>
            <a:headEnd type="none" w="med" len="med"/>
            <a:tailEnd type="none" w="med" len="med"/>
          </a:ln>
          <a:effectLst>
            <a:outerShdw dist="28398" dir="3806096" algn="ctr" rotWithShape="0">
              <a:srgbClr val="4E6128"/>
            </a:outerShdw>
          </a:effectLst>
        </p:spPr>
        <p:txBody>
          <a:bodyPr wrap="square" upright="1"/>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800" b="1" i="0" u="none" strike="noStrike" kern="100" cap="none" spc="-100" normalizeH="0" baseline="0" noProof="0" dirty="0">
                <a:ln>
                  <a:noFill/>
                </a:ln>
                <a:solidFill>
                  <a:srgbClr val="FFFFFF"/>
                </a:solidFill>
                <a:effectLst/>
                <a:uLnTx/>
                <a:uFillTx/>
                <a:latin typeface="Arial" panose="020B0604020202020204" pitchFamily="34" charset="0"/>
                <a:ea typeface="新細明體" panose="02020500000000000000" pitchFamily="18" charset="-120"/>
                <a:cs typeface="新細明體" panose="02020500000000000000" pitchFamily="18" charset="-120"/>
              </a:rPr>
              <a:t>3</a:t>
            </a:r>
            <a:endParaRPr kumimoji="0" lang="zh-TW" altLang="en-US" sz="4800" b="0" i="0" u="none" strike="noStrike" kern="100" cap="none" spc="0" normalizeH="0" baseline="0" noProof="0">
              <a:ln>
                <a:noFill/>
              </a:ln>
              <a:solidFill>
                <a:srgbClr val="000000"/>
              </a:solidFill>
              <a:effectLst/>
              <a:uLnTx/>
              <a:uFillTx/>
              <a:latin typeface="Times New Roman" panose="02020603050405020304" pitchFamily="18" charset="0"/>
              <a:ea typeface="SimSun" panose="02010600030101010101" pitchFamily="2" charset="-122"/>
              <a:cs typeface="新細明體" panose="02020500000000000000" pitchFamily="18" charset="-120"/>
            </a:endParaRPr>
          </a:p>
        </p:txBody>
      </p:sp>
    </p:spTree>
    <p:extLst>
      <p:ext uri="{BB962C8B-B14F-4D97-AF65-F5344CB8AC3E}">
        <p14:creationId xmlns:p14="http://schemas.microsoft.com/office/powerpoint/2010/main" val="219504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a:extLst>
              <a:ext uri="{FF2B5EF4-FFF2-40B4-BE49-F238E27FC236}">
                <a16:creationId xmlns:a16="http://schemas.microsoft.com/office/drawing/2014/main" id="{EB3BE05D-E42D-405C-B251-BAD70F075935}"/>
              </a:ext>
            </a:extLst>
          </p:cNvPr>
          <p:cNvSpPr>
            <a:spLocks noChangeArrowheads="1"/>
          </p:cNvSpPr>
          <p:nvPr/>
        </p:nvSpPr>
        <p:spPr bwMode="auto">
          <a:xfrm>
            <a:off x="576633" y="2374232"/>
            <a:ext cx="11438903" cy="4347243"/>
          </a:xfrm>
          <a:prstGeom prst="rect">
            <a:avLst/>
          </a:prstGeom>
          <a:solidFill>
            <a:schemeClr val="accent3">
              <a:lumMod val="20000"/>
              <a:lumOff val="80000"/>
              <a:alpha val="71999"/>
            </a:schemeClr>
          </a:solidFill>
          <a:ln w="12700" cmpd="sng">
            <a:noFill/>
            <a:miter lim="800000"/>
            <a:headEnd/>
            <a:tailEnd/>
          </a:ln>
          <a:effectLst>
            <a:outerShdw dist="28398" dir="3806097" algn="ctr" rotWithShape="0">
              <a:srgbClr val="974706">
                <a:alpha val="50000"/>
              </a:srgbClr>
            </a:outerShdw>
          </a:effec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
        <p:nvSpPr>
          <p:cNvPr id="2" name="標題 1">
            <a:extLst>
              <a:ext uri="{FF2B5EF4-FFF2-40B4-BE49-F238E27FC236}">
                <a16:creationId xmlns:a16="http://schemas.microsoft.com/office/drawing/2014/main" id="{7114937B-2140-4D8C-845C-E13300AB8762}"/>
              </a:ext>
            </a:extLst>
          </p:cNvPr>
          <p:cNvSpPr>
            <a:spLocks noGrp="1"/>
          </p:cNvSpPr>
          <p:nvPr>
            <p:ph type="title"/>
          </p:nvPr>
        </p:nvSpPr>
        <p:spPr>
          <a:xfrm>
            <a:off x="838200" y="136525"/>
            <a:ext cx="10515600" cy="1325563"/>
          </a:xfrm>
        </p:spPr>
        <p:txBody>
          <a:bodyPr/>
          <a:lstStyle/>
          <a:p>
            <a:r>
              <a:rPr lang="en-US" altLang="zh-TW" dirty="0">
                <a:solidFill>
                  <a:srgbClr val="0000FF"/>
                </a:solidFill>
                <a:latin typeface="標楷體" panose="03000509000000000000" pitchFamily="65" charset="-120"/>
                <a:ea typeface="標楷體" panose="03000509000000000000" pitchFamily="65" charset="-120"/>
              </a:rPr>
              <a:t>《</a:t>
            </a:r>
            <a:r>
              <a:rPr lang="zh-TW" altLang="en-US" dirty="0">
                <a:solidFill>
                  <a:srgbClr val="0000FF"/>
                </a:solidFill>
                <a:latin typeface="標楷體" panose="03000509000000000000" pitchFamily="65" charset="-120"/>
                <a:ea typeface="標楷體" panose="03000509000000000000" pitchFamily="65" charset="-120"/>
              </a:rPr>
              <a:t>香港國安法</a:t>
            </a:r>
            <a:r>
              <a:rPr lang="en-US" altLang="zh-TW" dirty="0">
                <a:solidFill>
                  <a:srgbClr val="0000FF"/>
                </a:solidFill>
                <a:latin typeface="標楷體" panose="03000509000000000000" pitchFamily="65" charset="-120"/>
                <a:ea typeface="標楷體" panose="03000509000000000000" pitchFamily="65" charset="-120"/>
              </a:rPr>
              <a:t>》</a:t>
            </a:r>
            <a:r>
              <a:rPr lang="zh-TW" altLang="en-US" dirty="0">
                <a:solidFill>
                  <a:srgbClr val="0000FF"/>
                </a:solidFill>
                <a:latin typeface="標楷體" panose="03000509000000000000" pitchFamily="65" charset="-120"/>
                <a:ea typeface="標楷體" panose="03000509000000000000" pitchFamily="65" charset="-120"/>
              </a:rPr>
              <a:t>是如何成為本地法律的？</a:t>
            </a:r>
          </a:p>
        </p:txBody>
      </p:sp>
      <p:sp>
        <p:nvSpPr>
          <p:cNvPr id="4" name="直排文字版面配置區 3">
            <a:extLst>
              <a:ext uri="{FF2B5EF4-FFF2-40B4-BE49-F238E27FC236}">
                <a16:creationId xmlns:a16="http://schemas.microsoft.com/office/drawing/2014/main" id="{ED0E12A2-7263-4F7D-846B-2F2D642F6A75}"/>
              </a:ext>
            </a:extLst>
          </p:cNvPr>
          <p:cNvSpPr>
            <a:spLocks noGrp="1"/>
          </p:cNvSpPr>
          <p:nvPr>
            <p:ph type="body" orient="vert" idx="1"/>
          </p:nvPr>
        </p:nvSpPr>
        <p:spPr>
          <a:xfrm>
            <a:off x="504444" y="1329071"/>
            <a:ext cx="11183112" cy="5167982"/>
          </a:xfrm>
          <a:ln>
            <a:noFill/>
          </a:ln>
        </p:spPr>
        <p:txBody>
          <a:bodyPr vert="horz">
            <a:normAutofit/>
          </a:bodyPr>
          <a:lstStyle/>
          <a:p>
            <a:pPr marL="0" indent="0" algn="just">
              <a:lnSpc>
                <a:spcPts val="3600"/>
              </a:lnSpc>
              <a:spcBef>
                <a:spcPts val="600"/>
              </a:spcBef>
              <a:spcAft>
                <a:spcPts val="300"/>
              </a:spcAft>
              <a:buNone/>
              <a:tabLst>
                <a:tab pos="266700" algn="l"/>
              </a:tabLst>
            </a:pPr>
            <a:r>
              <a:rPr lang="zh-TW" altLang="en-US" kern="100" dirty="0">
                <a:latin typeface="Times New Roman" panose="02020603050405020304" pitchFamily="18" charset="0"/>
                <a:ea typeface="標楷體" panose="03000509000000000000" pitchFamily="65" charset="-120"/>
              </a:rPr>
              <a:t>我們似乎沒有聽過香港立法會的議員辯論</a:t>
            </a:r>
            <a:r>
              <a:rPr lang="en-US" altLang="zh-TW" kern="100" dirty="0">
                <a:latin typeface="Times New Roman" panose="02020603050405020304" pitchFamily="18" charset="0"/>
                <a:ea typeface="標楷體" panose="03000509000000000000" pitchFamily="65" charset="-120"/>
              </a:rPr>
              <a:t>《</a:t>
            </a:r>
            <a:r>
              <a:rPr lang="zh-TW" altLang="en-US" kern="100" dirty="0">
                <a:latin typeface="Times New Roman" panose="02020603050405020304" pitchFamily="18" charset="0"/>
                <a:ea typeface="標楷體" panose="03000509000000000000" pitchFamily="65" charset="-120"/>
              </a:rPr>
              <a:t>香港國安法</a:t>
            </a:r>
            <a:r>
              <a:rPr lang="en-US" altLang="zh-TW" kern="100" dirty="0">
                <a:latin typeface="Times New Roman" panose="02020603050405020304" pitchFamily="18" charset="0"/>
                <a:ea typeface="標楷體" panose="03000509000000000000" pitchFamily="65" charset="-120"/>
              </a:rPr>
              <a:t>》</a:t>
            </a:r>
            <a:r>
              <a:rPr lang="zh-TW" altLang="en-US" kern="100" dirty="0">
                <a:latin typeface="Times New Roman" panose="02020603050405020304" pitchFamily="18" charset="0"/>
                <a:ea typeface="標楷體" panose="03000509000000000000" pitchFamily="65" charset="-120"/>
              </a:rPr>
              <a:t>的細節與內容，它是如何成為香港的法律？</a:t>
            </a:r>
            <a:endParaRPr lang="zh-TW" altLang="zh-HK" kern="100" dirty="0">
              <a:latin typeface="Times New Roman" panose="02020603050405020304" pitchFamily="18" charset="0"/>
              <a:ea typeface="SimSun" panose="02010600030101010101" pitchFamily="2" charset="-122"/>
            </a:endParaRPr>
          </a:p>
        </p:txBody>
      </p:sp>
      <p:sp>
        <p:nvSpPr>
          <p:cNvPr id="3" name="投影片編號版面配置區 2">
            <a:extLst>
              <a:ext uri="{FF2B5EF4-FFF2-40B4-BE49-F238E27FC236}">
                <a16:creationId xmlns:a16="http://schemas.microsoft.com/office/drawing/2014/main" id="{215DD3DC-4055-4D3A-A886-E34C9D8F2A6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E6A508-BB07-4B8A-901D-15D03AC66BA5}" type="slidenum">
              <a:rPr kumimoji="0" lang="zh-HK"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HK"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
        <p:nvSpPr>
          <p:cNvPr id="6" name="文字方塊 5">
            <a:extLst>
              <a:ext uri="{FF2B5EF4-FFF2-40B4-BE49-F238E27FC236}">
                <a16:creationId xmlns:a16="http://schemas.microsoft.com/office/drawing/2014/main" id="{FD88E1E7-664E-4FE7-B2A7-4A6B7A51C9E2}"/>
              </a:ext>
            </a:extLst>
          </p:cNvPr>
          <p:cNvSpPr txBox="1"/>
          <p:nvPr/>
        </p:nvSpPr>
        <p:spPr>
          <a:xfrm>
            <a:off x="668434" y="2374232"/>
            <a:ext cx="11183112" cy="4280659"/>
          </a:xfrm>
          <a:prstGeom prst="rect">
            <a:avLst/>
          </a:prstGeom>
          <a:noFill/>
          <a:ln>
            <a:noFill/>
          </a:ln>
        </p:spPr>
        <p:txBody>
          <a:bodyPr wrap="square" rtlCol="0">
            <a:spAutoFit/>
          </a:bodyPr>
          <a:lstStyle/>
          <a:p>
            <a:pPr algn="ctr">
              <a:lnSpc>
                <a:spcPts val="3800"/>
              </a:lnSpc>
              <a:tabLst>
                <a:tab pos="266700" algn="l"/>
              </a:tabLst>
            </a:pPr>
            <a:r>
              <a:rPr lang="zh-TW" altLang="zh-HK" sz="2400" b="1" u="sng" kern="100" dirty="0">
                <a:effectLst/>
                <a:latin typeface="Times New Roman" panose="02020603050405020304" pitchFamily="18" charset="0"/>
                <a:ea typeface="標楷體" panose="03000509000000000000" pitchFamily="65" charset="-120"/>
              </a:rPr>
              <a:t>全國人民代表大會常務委員會關於增加《中華人民共和國香港特別行政區基本法》附件三所列全國性法律的決定</a:t>
            </a:r>
            <a:endParaRPr lang="en-US" altLang="zh-TW" sz="2400" kern="100" dirty="0">
              <a:latin typeface="Times New Roman" panose="02020603050405020304" pitchFamily="18" charset="0"/>
              <a:ea typeface="SimSun" panose="02010600030101010101" pitchFamily="2" charset="-122"/>
            </a:endParaRPr>
          </a:p>
          <a:p>
            <a:pPr>
              <a:lnSpc>
                <a:spcPts val="3800"/>
              </a:lnSpc>
              <a:tabLst>
                <a:tab pos="266700" algn="l"/>
              </a:tabLst>
            </a:pPr>
            <a:r>
              <a:rPr lang="en-US" altLang="zh-TW" sz="2300" kern="100" dirty="0">
                <a:effectLst/>
                <a:latin typeface="Times New Roman" panose="02020603050405020304" pitchFamily="18" charset="0"/>
                <a:ea typeface="SimSun" panose="02010600030101010101" pitchFamily="2" charset="-122"/>
              </a:rPr>
              <a:t>	     </a:t>
            </a:r>
            <a:r>
              <a:rPr lang="zh-TW" altLang="zh-HK" sz="2300" kern="100" dirty="0">
                <a:effectLst/>
                <a:latin typeface="Times New Roman" panose="02020603050405020304" pitchFamily="18" charset="0"/>
                <a:ea typeface="標楷體" panose="03000509000000000000" pitchFamily="65" charset="-120"/>
              </a:rPr>
              <a:t>根據《全國人民代表大會關於建立健全香港特別行政區維護國家安全的法律制度和執行機制的決定》，第十三屆全國人民代表大會常務委員會第二十次會議決定：在《中華人民共和國香港特別行政區基本法》附件三中增加全國性法律《中華人民共和國香港特別行政區維護國家安全法》，並由香港特別行政區在當地公布實施。</a:t>
            </a:r>
            <a:endParaRPr lang="en-US" altLang="zh-TW" sz="2300" kern="100" dirty="0">
              <a:effectLst/>
              <a:latin typeface="Times New Roman" panose="02020603050405020304" pitchFamily="18" charset="0"/>
              <a:ea typeface="標楷體" panose="03000509000000000000" pitchFamily="65" charset="-120"/>
            </a:endParaRPr>
          </a:p>
          <a:p>
            <a:pPr indent="304800">
              <a:lnSpc>
                <a:spcPts val="2000"/>
              </a:lnSpc>
              <a:spcBef>
                <a:spcPts val="300"/>
              </a:spcBef>
              <a:tabLst>
                <a:tab pos="266700" algn="l"/>
              </a:tabLst>
            </a:pPr>
            <a:endParaRPr lang="en-US" altLang="zh-HK" sz="2600" kern="100" dirty="0">
              <a:latin typeface="Times New Roman" panose="02020603050405020304" pitchFamily="18" charset="0"/>
              <a:ea typeface="標楷體" panose="03000509000000000000" pitchFamily="65" charset="-120"/>
            </a:endParaRPr>
          </a:p>
          <a:p>
            <a:pPr indent="304800">
              <a:lnSpc>
                <a:spcPts val="3600"/>
              </a:lnSpc>
              <a:spcBef>
                <a:spcPts val="300"/>
              </a:spcBef>
              <a:tabLst>
                <a:tab pos="266700" algn="l"/>
              </a:tabLst>
            </a:pPr>
            <a:r>
              <a:rPr lang="en-US" altLang="zh-HK" sz="2600" i="1" kern="100" dirty="0">
                <a:latin typeface="Times New Roman" panose="02020603050405020304" pitchFamily="18" charset="0"/>
                <a:ea typeface="標楷體" panose="03000509000000000000" pitchFamily="65" charset="-120"/>
              </a:rPr>
              <a:t>(2020</a:t>
            </a:r>
            <a:r>
              <a:rPr lang="zh-TW" altLang="zh-HK" sz="2600" i="1" kern="100" dirty="0">
                <a:latin typeface="Times New Roman" panose="02020603050405020304" pitchFamily="18" charset="0"/>
                <a:ea typeface="標楷體" panose="03000509000000000000" pitchFamily="65" charset="-120"/>
              </a:rPr>
              <a:t>年</a:t>
            </a:r>
            <a:r>
              <a:rPr lang="en-US" altLang="zh-HK" sz="2600" i="1" kern="100" dirty="0">
                <a:latin typeface="Times New Roman" panose="02020603050405020304" pitchFamily="18" charset="0"/>
                <a:ea typeface="標楷體" panose="03000509000000000000" pitchFamily="65" charset="-120"/>
              </a:rPr>
              <a:t>6</a:t>
            </a:r>
            <a:r>
              <a:rPr lang="zh-TW" altLang="zh-HK" sz="2600" i="1" kern="100" dirty="0">
                <a:latin typeface="Times New Roman" panose="02020603050405020304" pitchFamily="18" charset="0"/>
                <a:ea typeface="標楷體" panose="03000509000000000000" pitchFamily="65" charset="-120"/>
              </a:rPr>
              <a:t>月</a:t>
            </a:r>
            <a:r>
              <a:rPr lang="en-US" altLang="zh-HK" sz="2600" i="1" kern="100" dirty="0">
                <a:latin typeface="Times New Roman" panose="02020603050405020304" pitchFamily="18" charset="0"/>
                <a:ea typeface="標楷體" panose="03000509000000000000" pitchFamily="65" charset="-120"/>
              </a:rPr>
              <a:t>30</a:t>
            </a:r>
            <a:r>
              <a:rPr lang="zh-TW" altLang="zh-HK" sz="2600" i="1" kern="100" dirty="0">
                <a:latin typeface="Times New Roman" panose="02020603050405020304" pitchFamily="18" charset="0"/>
                <a:ea typeface="標楷體" panose="03000509000000000000" pitchFamily="65" charset="-120"/>
              </a:rPr>
              <a:t>日第十三屆全國人民代表大會常務委員會第二十次會議通過</a:t>
            </a:r>
            <a:r>
              <a:rPr lang="en-US" altLang="zh-HK" sz="2600" i="1" kern="100" dirty="0">
                <a:latin typeface="Times New Roman" panose="02020603050405020304" pitchFamily="18" charset="0"/>
                <a:ea typeface="標楷體" panose="03000509000000000000" pitchFamily="65" charset="-120"/>
              </a:rPr>
              <a:t>)</a:t>
            </a:r>
            <a:endParaRPr lang="zh-TW" altLang="zh-HK" sz="2600" i="1" kern="100" dirty="0">
              <a:latin typeface="Times New Roman" panose="02020603050405020304" pitchFamily="18" charset="0"/>
              <a:ea typeface="SimSun" panose="02010600030101010101" pitchFamily="2" charset="-122"/>
            </a:endParaRPr>
          </a:p>
          <a:p>
            <a:pPr indent="304800">
              <a:spcBef>
                <a:spcPts val="300"/>
              </a:spcBef>
              <a:tabLst>
                <a:tab pos="266700" algn="l"/>
              </a:tabLst>
            </a:pPr>
            <a:endParaRPr lang="zh-TW" altLang="zh-HK" sz="2800" kern="100" dirty="0">
              <a:effectLst/>
              <a:latin typeface="Times New Roman" panose="02020603050405020304" pitchFamily="18" charset="0"/>
              <a:ea typeface="SimSun" panose="02010600030101010101" pitchFamily="2" charset="-122"/>
            </a:endParaRPr>
          </a:p>
        </p:txBody>
      </p:sp>
    </p:spTree>
    <p:extLst>
      <p:ext uri="{BB962C8B-B14F-4D97-AF65-F5344CB8AC3E}">
        <p14:creationId xmlns:p14="http://schemas.microsoft.com/office/powerpoint/2010/main" val="589719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a:extLst>
              <a:ext uri="{FF2B5EF4-FFF2-40B4-BE49-F238E27FC236}">
                <a16:creationId xmlns:a16="http://schemas.microsoft.com/office/drawing/2014/main" id="{EB3BE05D-E42D-405C-B251-BAD70F075935}"/>
              </a:ext>
            </a:extLst>
          </p:cNvPr>
          <p:cNvSpPr>
            <a:spLocks noChangeArrowheads="1"/>
          </p:cNvSpPr>
          <p:nvPr/>
        </p:nvSpPr>
        <p:spPr bwMode="auto">
          <a:xfrm>
            <a:off x="576633" y="2374232"/>
            <a:ext cx="11438903" cy="4347243"/>
          </a:xfrm>
          <a:prstGeom prst="rect">
            <a:avLst/>
          </a:prstGeom>
          <a:solidFill>
            <a:schemeClr val="accent3">
              <a:lumMod val="20000"/>
              <a:lumOff val="80000"/>
              <a:alpha val="71999"/>
            </a:schemeClr>
          </a:solidFill>
          <a:ln w="12700" cmpd="sng">
            <a:noFill/>
            <a:miter lim="800000"/>
            <a:headEnd/>
            <a:tailEnd/>
          </a:ln>
          <a:effectLst>
            <a:outerShdw dist="28398" dir="3806097" algn="ctr" rotWithShape="0">
              <a:srgbClr val="974706">
                <a:alpha val="50000"/>
              </a:srgbClr>
            </a:outerShdw>
          </a:effec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
        <p:nvSpPr>
          <p:cNvPr id="2" name="標題 1">
            <a:extLst>
              <a:ext uri="{FF2B5EF4-FFF2-40B4-BE49-F238E27FC236}">
                <a16:creationId xmlns:a16="http://schemas.microsoft.com/office/drawing/2014/main" id="{7114937B-2140-4D8C-845C-E13300AB8762}"/>
              </a:ext>
            </a:extLst>
          </p:cNvPr>
          <p:cNvSpPr>
            <a:spLocks noGrp="1"/>
          </p:cNvSpPr>
          <p:nvPr>
            <p:ph type="title"/>
          </p:nvPr>
        </p:nvSpPr>
        <p:spPr>
          <a:xfrm>
            <a:off x="838200" y="136525"/>
            <a:ext cx="10515600" cy="1325563"/>
          </a:xfrm>
        </p:spPr>
        <p:txBody>
          <a:bodyPr/>
          <a:lstStyle/>
          <a:p>
            <a:r>
              <a:rPr lang="en-US" altLang="zh-TW" dirty="0">
                <a:solidFill>
                  <a:srgbClr val="0000FF"/>
                </a:solidFill>
                <a:latin typeface="標楷體" panose="03000509000000000000" pitchFamily="65" charset="-120"/>
                <a:ea typeface="標楷體" panose="03000509000000000000" pitchFamily="65" charset="-120"/>
              </a:rPr>
              <a:t>《</a:t>
            </a:r>
            <a:r>
              <a:rPr lang="zh-TW" altLang="en-US" dirty="0">
                <a:solidFill>
                  <a:srgbClr val="0000FF"/>
                </a:solidFill>
                <a:latin typeface="標楷體" panose="03000509000000000000" pitchFamily="65" charset="-120"/>
                <a:ea typeface="標楷體" panose="03000509000000000000" pitchFamily="65" charset="-120"/>
              </a:rPr>
              <a:t>香港國安法</a:t>
            </a:r>
            <a:r>
              <a:rPr lang="en-US" altLang="zh-TW" dirty="0">
                <a:solidFill>
                  <a:srgbClr val="0000FF"/>
                </a:solidFill>
                <a:latin typeface="標楷體" panose="03000509000000000000" pitchFamily="65" charset="-120"/>
                <a:ea typeface="標楷體" panose="03000509000000000000" pitchFamily="65" charset="-120"/>
              </a:rPr>
              <a:t>》</a:t>
            </a:r>
            <a:r>
              <a:rPr lang="zh-TW" altLang="en-US" dirty="0">
                <a:solidFill>
                  <a:srgbClr val="0000FF"/>
                </a:solidFill>
                <a:latin typeface="標楷體" panose="03000509000000000000" pitchFamily="65" charset="-120"/>
                <a:ea typeface="標楷體" panose="03000509000000000000" pitchFamily="65" charset="-120"/>
              </a:rPr>
              <a:t>是如何成為本地法律的？</a:t>
            </a:r>
          </a:p>
        </p:txBody>
      </p:sp>
      <p:sp>
        <p:nvSpPr>
          <p:cNvPr id="4" name="直排文字版面配置區 3">
            <a:extLst>
              <a:ext uri="{FF2B5EF4-FFF2-40B4-BE49-F238E27FC236}">
                <a16:creationId xmlns:a16="http://schemas.microsoft.com/office/drawing/2014/main" id="{ED0E12A2-7263-4F7D-846B-2F2D642F6A75}"/>
              </a:ext>
            </a:extLst>
          </p:cNvPr>
          <p:cNvSpPr>
            <a:spLocks noGrp="1"/>
          </p:cNvSpPr>
          <p:nvPr>
            <p:ph type="body" orient="vert" idx="1"/>
          </p:nvPr>
        </p:nvSpPr>
        <p:spPr>
          <a:xfrm>
            <a:off x="504444" y="1329071"/>
            <a:ext cx="11183112" cy="5167982"/>
          </a:xfrm>
          <a:ln>
            <a:noFill/>
          </a:ln>
        </p:spPr>
        <p:txBody>
          <a:bodyPr vert="horz">
            <a:normAutofit/>
          </a:bodyPr>
          <a:lstStyle/>
          <a:p>
            <a:pPr marL="0" indent="0" algn="just">
              <a:lnSpc>
                <a:spcPts val="3600"/>
              </a:lnSpc>
              <a:spcBef>
                <a:spcPts val="600"/>
              </a:spcBef>
              <a:spcAft>
                <a:spcPts val="300"/>
              </a:spcAft>
              <a:buNone/>
              <a:tabLst>
                <a:tab pos="266700" algn="l"/>
              </a:tabLst>
            </a:pPr>
            <a:r>
              <a:rPr lang="zh-TW" altLang="en-US" sz="2400" kern="100" dirty="0">
                <a:latin typeface="Times New Roman" panose="02020603050405020304" pitchFamily="18" charset="0"/>
                <a:ea typeface="標楷體" panose="03000509000000000000" pitchFamily="65" charset="-120"/>
              </a:rPr>
              <a:t>為什麼在香港頒布和實施的</a:t>
            </a:r>
            <a:r>
              <a:rPr lang="en-US" altLang="zh-TW" sz="2400" kern="100" dirty="0">
                <a:latin typeface="Times New Roman" panose="02020603050405020304" pitchFamily="18" charset="0"/>
                <a:ea typeface="標楷體" panose="03000509000000000000" pitchFamily="65" charset="-120"/>
              </a:rPr>
              <a:t>《</a:t>
            </a:r>
            <a:r>
              <a:rPr lang="zh-TW" altLang="en-US" sz="2400" kern="100" dirty="0">
                <a:latin typeface="Times New Roman" panose="02020603050405020304" pitchFamily="18" charset="0"/>
                <a:ea typeface="標楷體" panose="03000509000000000000" pitchFamily="65" charset="-120"/>
              </a:rPr>
              <a:t>香港國安法</a:t>
            </a:r>
            <a:r>
              <a:rPr lang="en-US" altLang="zh-TW" sz="2400" kern="100" dirty="0">
                <a:latin typeface="Times New Roman" panose="02020603050405020304" pitchFamily="18" charset="0"/>
                <a:ea typeface="標楷體" panose="03000509000000000000" pitchFamily="65" charset="-120"/>
              </a:rPr>
              <a:t>》</a:t>
            </a:r>
            <a:r>
              <a:rPr lang="zh-TW" altLang="en-US" sz="2400" kern="100" dirty="0">
                <a:latin typeface="Times New Roman" panose="02020603050405020304" pitchFamily="18" charset="0"/>
                <a:ea typeface="標楷體" panose="03000509000000000000" pitchFamily="65" charset="-120"/>
              </a:rPr>
              <a:t>，是由全國人民大會制訂和通過，而不是香港的立法會呢？看看</a:t>
            </a:r>
            <a:r>
              <a:rPr lang="en-US" altLang="zh-TW" sz="2400" kern="100" dirty="0">
                <a:latin typeface="Times New Roman" panose="02020603050405020304" pitchFamily="18" charset="0"/>
                <a:ea typeface="標楷體" panose="03000509000000000000" pitchFamily="65" charset="-120"/>
              </a:rPr>
              <a:t>《</a:t>
            </a:r>
            <a:r>
              <a:rPr lang="zh-TW" altLang="en-US" sz="2400" kern="100" dirty="0">
                <a:latin typeface="Times New Roman" panose="02020603050405020304" pitchFamily="18" charset="0"/>
                <a:ea typeface="標楷體" panose="03000509000000000000" pitchFamily="65" charset="-120"/>
              </a:rPr>
              <a:t>基本法</a:t>
            </a:r>
            <a:r>
              <a:rPr lang="en-US" altLang="zh-TW" sz="2400" kern="100" dirty="0">
                <a:latin typeface="Times New Roman" panose="02020603050405020304" pitchFamily="18" charset="0"/>
                <a:ea typeface="標楷體" panose="03000509000000000000" pitchFamily="65" charset="-120"/>
              </a:rPr>
              <a:t>》</a:t>
            </a:r>
            <a:r>
              <a:rPr lang="zh-TW" altLang="en-US" sz="2400" kern="100" dirty="0">
                <a:latin typeface="Times New Roman" panose="02020603050405020304" pitchFamily="18" charset="0"/>
                <a:ea typeface="標楷體" panose="03000509000000000000" pitchFamily="65" charset="-120"/>
              </a:rPr>
              <a:t>，我們就會明白了。</a:t>
            </a:r>
            <a:endParaRPr lang="zh-TW" altLang="zh-HK" sz="2400" kern="100" dirty="0">
              <a:latin typeface="Times New Roman" panose="02020603050405020304" pitchFamily="18" charset="0"/>
              <a:ea typeface="SimSun" panose="02010600030101010101" pitchFamily="2" charset="-122"/>
            </a:endParaRPr>
          </a:p>
        </p:txBody>
      </p:sp>
      <p:sp>
        <p:nvSpPr>
          <p:cNvPr id="3" name="投影片編號版面配置區 2">
            <a:extLst>
              <a:ext uri="{FF2B5EF4-FFF2-40B4-BE49-F238E27FC236}">
                <a16:creationId xmlns:a16="http://schemas.microsoft.com/office/drawing/2014/main" id="{215DD3DC-4055-4D3A-A886-E34C9D8F2A6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E6A508-BB07-4B8A-901D-15D03AC66BA5}" type="slidenum">
              <a:rPr kumimoji="0" lang="zh-HK"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HK"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
        <p:nvSpPr>
          <p:cNvPr id="6" name="文字方塊 5">
            <a:extLst>
              <a:ext uri="{FF2B5EF4-FFF2-40B4-BE49-F238E27FC236}">
                <a16:creationId xmlns:a16="http://schemas.microsoft.com/office/drawing/2014/main" id="{FD88E1E7-664E-4FE7-B2A7-4A6B7A51C9E2}"/>
              </a:ext>
            </a:extLst>
          </p:cNvPr>
          <p:cNvSpPr txBox="1"/>
          <p:nvPr/>
        </p:nvSpPr>
        <p:spPr>
          <a:xfrm>
            <a:off x="648823" y="2511373"/>
            <a:ext cx="11183112" cy="3980513"/>
          </a:xfrm>
          <a:prstGeom prst="rect">
            <a:avLst/>
          </a:prstGeom>
          <a:noFill/>
          <a:ln>
            <a:noFill/>
          </a:ln>
        </p:spPr>
        <p:txBody>
          <a:bodyPr wrap="square" rtlCol="0">
            <a:spAutoFit/>
          </a:bodyPr>
          <a:lstStyle/>
          <a:p>
            <a:pPr>
              <a:lnSpc>
                <a:spcPts val="3400"/>
              </a:lnSpc>
            </a:pPr>
            <a:r>
              <a:rPr lang="zh-TW" altLang="zh-HK" sz="2400" b="1" kern="100" dirty="0">
                <a:effectLst/>
                <a:latin typeface="Times New Roman" panose="02020603050405020304" pitchFamily="18" charset="0"/>
                <a:ea typeface="標楷體" panose="03000509000000000000" pitchFamily="65" charset="-120"/>
              </a:rPr>
              <a:t>《基本法》第十八條</a:t>
            </a:r>
            <a:endParaRPr lang="zh-TW" altLang="zh-HK" sz="2400" kern="100" dirty="0">
              <a:effectLst/>
              <a:latin typeface="Times New Roman" panose="02020603050405020304" pitchFamily="18" charset="0"/>
              <a:ea typeface="SimSun" panose="02010600030101010101" pitchFamily="2" charset="-122"/>
            </a:endParaRPr>
          </a:p>
          <a:p>
            <a:pPr marL="342900" lvl="0" indent="-342900">
              <a:lnSpc>
                <a:spcPts val="3400"/>
              </a:lnSpc>
              <a:buFont typeface="Wingdings 2" panose="05020102010507070707" pitchFamily="18" charset="2"/>
              <a:buChar char=""/>
            </a:pPr>
            <a:r>
              <a:rPr lang="zh-TW" altLang="zh-HK" sz="2400" kern="100" dirty="0">
                <a:effectLst/>
                <a:latin typeface="Times New Roman" panose="02020603050405020304" pitchFamily="18" charset="0"/>
                <a:ea typeface="標楷體" panose="03000509000000000000" pitchFamily="65" charset="-120"/>
              </a:rPr>
              <a:t>在香港特別行政區實行的法律為本法以及本法第八條規定的香港原有法律和香港特別行政區立法機關制定的法律。</a:t>
            </a:r>
            <a:endParaRPr lang="zh-TW" altLang="zh-HK" sz="2400" kern="100" dirty="0">
              <a:effectLst/>
              <a:latin typeface="Times New Roman" panose="02020603050405020304" pitchFamily="18" charset="0"/>
              <a:ea typeface="SimSun" panose="02010600030101010101" pitchFamily="2" charset="-122"/>
            </a:endParaRPr>
          </a:p>
          <a:p>
            <a:pPr marL="342900" lvl="0" indent="-342900">
              <a:lnSpc>
                <a:spcPts val="3400"/>
              </a:lnSpc>
              <a:buFont typeface="Wingdings 2" panose="05020102010507070707" pitchFamily="18" charset="2"/>
              <a:buChar char=""/>
            </a:pPr>
            <a:r>
              <a:rPr lang="zh-TW" altLang="zh-HK" sz="2400" kern="100" dirty="0">
                <a:effectLst/>
                <a:latin typeface="Times New Roman" panose="02020603050405020304" pitchFamily="18" charset="0"/>
                <a:ea typeface="標楷體" panose="03000509000000000000" pitchFamily="65" charset="-120"/>
              </a:rPr>
              <a:t>全國性法律除列於本法附件三者外，不在香港特別行政區實施。凡列於本法附件三之法律，由香港特別行政區在當地公布或立法實施。</a:t>
            </a:r>
            <a:endParaRPr lang="zh-TW" altLang="zh-HK" sz="2400" kern="100" dirty="0">
              <a:effectLst/>
              <a:latin typeface="Times New Roman" panose="02020603050405020304" pitchFamily="18" charset="0"/>
              <a:ea typeface="SimSun" panose="02010600030101010101" pitchFamily="2" charset="-122"/>
            </a:endParaRPr>
          </a:p>
          <a:p>
            <a:pPr marL="457200" indent="-457200">
              <a:lnSpc>
                <a:spcPts val="3400"/>
              </a:lnSpc>
              <a:buFont typeface="Arial" panose="020B0604020202020204" pitchFamily="34" charset="0"/>
              <a:buChar char="•"/>
            </a:pPr>
            <a:r>
              <a:rPr lang="zh-TW" altLang="zh-HK" sz="2400" kern="100" dirty="0">
                <a:effectLst/>
                <a:latin typeface="Times New Roman" panose="02020603050405020304" pitchFamily="18" charset="0"/>
                <a:ea typeface="標楷體" panose="03000509000000000000" pitchFamily="65" charset="-120"/>
                <a:cs typeface="Times New Roman" panose="02020603050405020304" pitchFamily="18" charset="0"/>
              </a:rPr>
              <a:t>全國人民代表大會常務委員會在徵詢其所屬的香港特別行政區基本</a:t>
            </a:r>
            <a:r>
              <a:rPr lang="zh-TW" altLang="zh-HK" sz="2400" kern="100" dirty="0">
                <a:latin typeface="Times New Roman" panose="02020603050405020304" pitchFamily="18" charset="0"/>
                <a:ea typeface="標楷體" panose="03000509000000000000" pitchFamily="65" charset="-120"/>
                <a:cs typeface="Times New Roman" panose="02020603050405020304" pitchFamily="18" charset="0"/>
              </a:rPr>
              <a:t>法委員會</a:t>
            </a:r>
            <a:r>
              <a:rPr lang="zh-TW" altLang="zh-HK" sz="2400" kern="100" dirty="0">
                <a:effectLst/>
                <a:latin typeface="Times New Roman" panose="02020603050405020304" pitchFamily="18" charset="0"/>
                <a:ea typeface="標楷體" panose="03000509000000000000" pitchFamily="65" charset="-120"/>
                <a:cs typeface="Times New Roman" panose="02020603050405020304" pitchFamily="18" charset="0"/>
              </a:rPr>
              <a:t>和香港特別行政區政府的意見後，可對列於本法附件三的法律作出增減，</a:t>
            </a:r>
            <a:r>
              <a:rPr lang="zh-TW" altLang="zh-HK" sz="2400" b="1" u="sng" kern="100" dirty="0">
                <a:effectLst/>
                <a:latin typeface="Times New Roman" panose="02020603050405020304" pitchFamily="18" charset="0"/>
                <a:ea typeface="標楷體" panose="03000509000000000000" pitchFamily="65" charset="-120"/>
                <a:cs typeface="Times New Roman" panose="02020603050405020304" pitchFamily="18" charset="0"/>
              </a:rPr>
              <a:t>任何列入附件三的法律，限於有關國防、外交和其他按本法規定不屬於香港特別行政區自治範圍的法律</a:t>
            </a:r>
            <a:r>
              <a:rPr lang="zh-TW" altLang="zh-HK" sz="2400" b="1" kern="100" dirty="0">
                <a:effectLst/>
                <a:latin typeface="Times New Roman" panose="02020603050405020304" pitchFamily="18" charset="0"/>
                <a:ea typeface="標楷體" panose="03000509000000000000" pitchFamily="65" charset="-120"/>
                <a:cs typeface="Times New Roman" panose="02020603050405020304" pitchFamily="18" charset="0"/>
              </a:rPr>
              <a:t>。</a:t>
            </a:r>
            <a:endParaRPr lang="zh-TW" altLang="zh-HK" sz="2400" kern="100" dirty="0">
              <a:effectLst/>
              <a:latin typeface="Times New Roman" panose="02020603050405020304" pitchFamily="18" charset="0"/>
              <a:ea typeface="SimSun" panose="02010600030101010101" pitchFamily="2" charset="-122"/>
            </a:endParaRPr>
          </a:p>
        </p:txBody>
      </p:sp>
    </p:spTree>
    <p:extLst>
      <p:ext uri="{BB962C8B-B14F-4D97-AF65-F5344CB8AC3E}">
        <p14:creationId xmlns:p14="http://schemas.microsoft.com/office/powerpoint/2010/main" val="1739016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fade">
                                      <p:cBhvr>
                                        <p:cTn id="22" dur="5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fade">
                                      <p:cBhvr>
                                        <p:cTn id="27"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a:extLst>
              <a:ext uri="{FF2B5EF4-FFF2-40B4-BE49-F238E27FC236}">
                <a16:creationId xmlns:a16="http://schemas.microsoft.com/office/drawing/2014/main" id="{EB3BE05D-E42D-405C-B251-BAD70F075935}"/>
              </a:ext>
            </a:extLst>
          </p:cNvPr>
          <p:cNvSpPr>
            <a:spLocks noChangeArrowheads="1"/>
          </p:cNvSpPr>
          <p:nvPr/>
        </p:nvSpPr>
        <p:spPr bwMode="auto">
          <a:xfrm>
            <a:off x="448296" y="1595021"/>
            <a:ext cx="11438903" cy="5262979"/>
          </a:xfrm>
          <a:prstGeom prst="rect">
            <a:avLst/>
          </a:prstGeom>
          <a:solidFill>
            <a:schemeClr val="accent3">
              <a:lumMod val="20000"/>
              <a:lumOff val="80000"/>
              <a:alpha val="71999"/>
            </a:schemeClr>
          </a:solidFill>
          <a:ln w="12700" cmpd="sng">
            <a:noFill/>
            <a:miter lim="800000"/>
            <a:headEnd/>
            <a:tailEnd/>
          </a:ln>
          <a:effectLst>
            <a:outerShdw dist="28398" dir="3806097" algn="ctr" rotWithShape="0">
              <a:srgbClr val="974706">
                <a:alpha val="50000"/>
              </a:srgbClr>
            </a:outerShdw>
          </a:effec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
        <p:nvSpPr>
          <p:cNvPr id="2" name="標題 1">
            <a:extLst>
              <a:ext uri="{FF2B5EF4-FFF2-40B4-BE49-F238E27FC236}">
                <a16:creationId xmlns:a16="http://schemas.microsoft.com/office/drawing/2014/main" id="{7114937B-2140-4D8C-845C-E13300AB8762}"/>
              </a:ext>
            </a:extLst>
          </p:cNvPr>
          <p:cNvSpPr>
            <a:spLocks noGrp="1"/>
          </p:cNvSpPr>
          <p:nvPr>
            <p:ph type="title"/>
          </p:nvPr>
        </p:nvSpPr>
        <p:spPr>
          <a:xfrm>
            <a:off x="838200" y="-52387"/>
            <a:ext cx="10515600" cy="1325563"/>
          </a:xfrm>
        </p:spPr>
        <p:txBody>
          <a:bodyPr/>
          <a:lstStyle/>
          <a:p>
            <a:r>
              <a:rPr lang="en-US" altLang="zh-TW" dirty="0">
                <a:solidFill>
                  <a:srgbClr val="0000FF"/>
                </a:solidFill>
                <a:latin typeface="標楷體" panose="03000509000000000000" pitchFamily="65" charset="-120"/>
                <a:ea typeface="標楷體" panose="03000509000000000000" pitchFamily="65" charset="-120"/>
              </a:rPr>
              <a:t>《</a:t>
            </a:r>
            <a:r>
              <a:rPr lang="zh-TW" altLang="en-US" dirty="0">
                <a:solidFill>
                  <a:srgbClr val="0000FF"/>
                </a:solidFill>
                <a:latin typeface="標楷體" panose="03000509000000000000" pitchFamily="65" charset="-120"/>
                <a:ea typeface="標楷體" panose="03000509000000000000" pitchFamily="65" charset="-120"/>
              </a:rPr>
              <a:t>香港國安法</a:t>
            </a:r>
            <a:r>
              <a:rPr lang="en-US" altLang="zh-TW" dirty="0">
                <a:solidFill>
                  <a:srgbClr val="0000FF"/>
                </a:solidFill>
                <a:latin typeface="標楷體" panose="03000509000000000000" pitchFamily="65" charset="-120"/>
                <a:ea typeface="標楷體" panose="03000509000000000000" pitchFamily="65" charset="-120"/>
              </a:rPr>
              <a:t>》</a:t>
            </a:r>
            <a:r>
              <a:rPr lang="zh-TW" altLang="en-US" dirty="0">
                <a:solidFill>
                  <a:srgbClr val="0000FF"/>
                </a:solidFill>
                <a:latin typeface="標楷體" panose="03000509000000000000" pitchFamily="65" charset="-120"/>
                <a:ea typeface="標楷體" panose="03000509000000000000" pitchFamily="65" charset="-120"/>
              </a:rPr>
              <a:t>是如何成為本地法律的？</a:t>
            </a:r>
          </a:p>
        </p:txBody>
      </p:sp>
      <p:sp>
        <p:nvSpPr>
          <p:cNvPr id="4" name="直排文字版面配置區 3">
            <a:extLst>
              <a:ext uri="{FF2B5EF4-FFF2-40B4-BE49-F238E27FC236}">
                <a16:creationId xmlns:a16="http://schemas.microsoft.com/office/drawing/2014/main" id="{ED0E12A2-7263-4F7D-846B-2F2D642F6A75}"/>
              </a:ext>
            </a:extLst>
          </p:cNvPr>
          <p:cNvSpPr>
            <a:spLocks noGrp="1"/>
          </p:cNvSpPr>
          <p:nvPr>
            <p:ph type="body" orient="vert" idx="1"/>
          </p:nvPr>
        </p:nvSpPr>
        <p:spPr>
          <a:xfrm>
            <a:off x="376108" y="1058780"/>
            <a:ext cx="11511092" cy="5438274"/>
          </a:xfrm>
          <a:ln>
            <a:noFill/>
          </a:ln>
        </p:spPr>
        <p:txBody>
          <a:bodyPr vert="horz">
            <a:normAutofit/>
          </a:bodyPr>
          <a:lstStyle/>
          <a:p>
            <a:pPr marL="0" indent="0" algn="just">
              <a:spcBef>
                <a:spcPts val="600"/>
              </a:spcBef>
              <a:spcAft>
                <a:spcPts val="300"/>
              </a:spcAft>
              <a:buNone/>
              <a:tabLst>
                <a:tab pos="266700" algn="l"/>
              </a:tabLst>
            </a:pPr>
            <a:r>
              <a:rPr lang="en-US" altLang="zh-TW" sz="2400" kern="100" dirty="0">
                <a:latin typeface="Times New Roman" panose="02020603050405020304" pitchFamily="18" charset="0"/>
                <a:ea typeface="標楷體" panose="03000509000000000000" pitchFamily="65" charset="-120"/>
              </a:rPr>
              <a:t>《</a:t>
            </a:r>
            <a:r>
              <a:rPr lang="zh-TW" altLang="en-US" sz="2400" kern="100" dirty="0">
                <a:latin typeface="Times New Roman" panose="02020603050405020304" pitchFamily="18" charset="0"/>
                <a:ea typeface="標楷體" panose="03000509000000000000" pitchFamily="65" charset="-120"/>
              </a:rPr>
              <a:t>香港國安法</a:t>
            </a:r>
            <a:r>
              <a:rPr lang="en-US" altLang="zh-TW" sz="2400" kern="100" dirty="0">
                <a:latin typeface="Times New Roman" panose="02020603050405020304" pitchFamily="18" charset="0"/>
                <a:ea typeface="標楷體" panose="03000509000000000000" pitchFamily="65" charset="-120"/>
              </a:rPr>
              <a:t>》</a:t>
            </a:r>
            <a:r>
              <a:rPr lang="zh-TW" altLang="en-US" sz="2400" kern="100" dirty="0">
                <a:latin typeface="Times New Roman" panose="02020603050405020304" pitchFamily="18" charset="0"/>
                <a:ea typeface="標楷體" panose="03000509000000000000" pitchFamily="65" charset="-120"/>
              </a:rPr>
              <a:t>是經合憲合法程序列入</a:t>
            </a:r>
            <a:r>
              <a:rPr lang="en-US" altLang="zh-TW" sz="2400" kern="100" dirty="0">
                <a:latin typeface="Times New Roman" panose="02020603050405020304" pitchFamily="18" charset="0"/>
                <a:ea typeface="標楷體" panose="03000509000000000000" pitchFamily="65" charset="-120"/>
              </a:rPr>
              <a:t>《</a:t>
            </a:r>
            <a:r>
              <a:rPr lang="zh-TW" altLang="en-US" sz="2400" kern="100" dirty="0">
                <a:latin typeface="Times New Roman" panose="02020603050405020304" pitchFamily="18" charset="0"/>
                <a:ea typeface="標楷體" panose="03000509000000000000" pitchFamily="65" charset="-120"/>
              </a:rPr>
              <a:t>基本法</a:t>
            </a:r>
            <a:r>
              <a:rPr lang="en-US" altLang="zh-TW" sz="2400" kern="100" dirty="0">
                <a:latin typeface="Times New Roman" panose="02020603050405020304" pitchFamily="18" charset="0"/>
                <a:ea typeface="標楷體" panose="03000509000000000000" pitchFamily="65" charset="-120"/>
              </a:rPr>
              <a:t>》</a:t>
            </a:r>
            <a:r>
              <a:rPr lang="zh-TW" altLang="en-US" sz="2400" kern="100" dirty="0">
                <a:latin typeface="Times New Roman" panose="02020603050405020304" pitchFamily="18" charset="0"/>
                <a:ea typeface="標楷體" panose="03000509000000000000" pitchFamily="65" charset="-120"/>
              </a:rPr>
              <a:t>附件三的全國性法律。</a:t>
            </a:r>
            <a:endParaRPr lang="zh-TW" altLang="zh-HK" sz="2400" kern="100" dirty="0">
              <a:latin typeface="Times New Roman" panose="02020603050405020304" pitchFamily="18" charset="0"/>
              <a:ea typeface="SimSun" panose="02010600030101010101" pitchFamily="2" charset="-122"/>
            </a:endParaRPr>
          </a:p>
        </p:txBody>
      </p:sp>
      <p:sp>
        <p:nvSpPr>
          <p:cNvPr id="3" name="投影片編號版面配置區 2">
            <a:extLst>
              <a:ext uri="{FF2B5EF4-FFF2-40B4-BE49-F238E27FC236}">
                <a16:creationId xmlns:a16="http://schemas.microsoft.com/office/drawing/2014/main" id="{215DD3DC-4055-4D3A-A886-E34C9D8F2A6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E6A508-BB07-4B8A-901D-15D03AC66BA5}" type="slidenum">
              <a:rPr kumimoji="0" lang="zh-HK"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HK"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
        <p:nvSpPr>
          <p:cNvPr id="6" name="文字方塊 5">
            <a:extLst>
              <a:ext uri="{FF2B5EF4-FFF2-40B4-BE49-F238E27FC236}">
                <a16:creationId xmlns:a16="http://schemas.microsoft.com/office/drawing/2014/main" id="{FD88E1E7-664E-4FE7-B2A7-4A6B7A51C9E2}"/>
              </a:ext>
            </a:extLst>
          </p:cNvPr>
          <p:cNvSpPr txBox="1"/>
          <p:nvPr/>
        </p:nvSpPr>
        <p:spPr>
          <a:xfrm>
            <a:off x="576191" y="1629876"/>
            <a:ext cx="11311008" cy="4909036"/>
          </a:xfrm>
          <a:prstGeom prst="rect">
            <a:avLst/>
          </a:prstGeom>
          <a:noFill/>
          <a:ln>
            <a:noFill/>
          </a:ln>
        </p:spPr>
        <p:txBody>
          <a:bodyPr wrap="square" rtlCol="0">
            <a:spAutoFit/>
          </a:bodyPr>
          <a:lstStyle/>
          <a:p>
            <a:pPr>
              <a:lnSpc>
                <a:spcPts val="3400"/>
              </a:lnSpc>
            </a:pPr>
            <a:r>
              <a:rPr lang="en-US" altLang="zh-TW" sz="2400" kern="100" dirty="0">
                <a:effectLst/>
                <a:latin typeface="Times New Roman" panose="02020603050405020304" pitchFamily="18" charset="0"/>
                <a:ea typeface="標楷體" panose="03000509000000000000" pitchFamily="65" charset="-120"/>
              </a:rPr>
              <a:t>《</a:t>
            </a:r>
            <a:r>
              <a:rPr lang="zh-TW" altLang="en-US" sz="2400" kern="100" dirty="0">
                <a:effectLst/>
                <a:latin typeface="Times New Roman" panose="02020603050405020304" pitchFamily="18" charset="0"/>
                <a:ea typeface="標楷體" panose="03000509000000000000" pitchFamily="65" charset="-120"/>
              </a:rPr>
              <a:t>中華人民共和國香港特別行政區維護國家安全法</a:t>
            </a:r>
            <a:r>
              <a:rPr lang="en-US" altLang="zh-TW" sz="2400" kern="100" dirty="0">
                <a:effectLst/>
                <a:latin typeface="Times New Roman" panose="02020603050405020304" pitchFamily="18" charset="0"/>
                <a:ea typeface="標楷體" panose="03000509000000000000" pitchFamily="65" charset="-120"/>
              </a:rPr>
              <a:t>》</a:t>
            </a:r>
            <a:r>
              <a:rPr lang="zh-TW" altLang="en-US" sz="2400" kern="100" dirty="0">
                <a:effectLst/>
                <a:latin typeface="Times New Roman" panose="02020603050405020304" pitchFamily="18" charset="0"/>
                <a:ea typeface="標楷體" panose="03000509000000000000" pitchFamily="65" charset="-120"/>
              </a:rPr>
              <a:t>（</a:t>
            </a:r>
            <a:r>
              <a:rPr lang="en-US" altLang="zh-TW" sz="2400" kern="100" dirty="0">
                <a:effectLst/>
                <a:latin typeface="Times New Roman" panose="02020603050405020304" pitchFamily="18" charset="0"/>
                <a:ea typeface="標楷體" panose="03000509000000000000" pitchFamily="65" charset="-120"/>
              </a:rPr>
              <a:t>《</a:t>
            </a:r>
            <a:r>
              <a:rPr lang="zh-TW" altLang="en-US" sz="2400" kern="100" dirty="0">
                <a:effectLst/>
                <a:latin typeface="Times New Roman" panose="02020603050405020304" pitchFamily="18" charset="0"/>
                <a:ea typeface="標楷體" panose="03000509000000000000" pitchFamily="65" charset="-120"/>
              </a:rPr>
              <a:t>港區國安法</a:t>
            </a:r>
            <a:r>
              <a:rPr lang="en-US" altLang="zh-TW" sz="2400" kern="100" dirty="0">
                <a:effectLst/>
                <a:latin typeface="Times New Roman" panose="02020603050405020304" pitchFamily="18" charset="0"/>
                <a:ea typeface="標楷體" panose="03000509000000000000" pitchFamily="65" charset="-120"/>
              </a:rPr>
              <a:t>》</a:t>
            </a:r>
            <a:r>
              <a:rPr lang="zh-TW" altLang="en-US" sz="2400" kern="100" dirty="0">
                <a:effectLst/>
                <a:latin typeface="Times New Roman" panose="02020603050405020304" pitchFamily="18" charset="0"/>
                <a:ea typeface="標楷體" panose="03000509000000000000" pitchFamily="65" charset="-120"/>
              </a:rPr>
              <a:t>）今日（六月三十日）刊憲公布，即日晚上</a:t>
            </a:r>
            <a:r>
              <a:rPr lang="en-US" altLang="zh-TW" sz="2400" kern="100" dirty="0">
                <a:effectLst/>
                <a:latin typeface="Times New Roman" panose="02020603050405020304" pitchFamily="18" charset="0"/>
                <a:ea typeface="標楷體" panose="03000509000000000000" pitchFamily="65" charset="-120"/>
              </a:rPr>
              <a:t>11</a:t>
            </a:r>
            <a:r>
              <a:rPr lang="zh-TW" altLang="en-US" sz="2400" kern="100" dirty="0">
                <a:effectLst/>
                <a:latin typeface="Times New Roman" panose="02020603050405020304" pitchFamily="18" charset="0"/>
                <a:ea typeface="標楷體" panose="03000509000000000000" pitchFamily="65" charset="-120"/>
              </a:rPr>
              <a:t>時生效。</a:t>
            </a:r>
          </a:p>
          <a:p>
            <a:pPr>
              <a:lnSpc>
                <a:spcPts val="3400"/>
              </a:lnSpc>
              <a:spcBef>
                <a:spcPts val="1200"/>
              </a:spcBef>
            </a:pPr>
            <a:r>
              <a:rPr lang="zh-TW" altLang="en-US" sz="2400" kern="100" dirty="0">
                <a:effectLst/>
                <a:latin typeface="Times New Roman" panose="02020603050405020304" pitchFamily="18" charset="0"/>
                <a:ea typeface="標楷體" panose="03000509000000000000" pitchFamily="65" charset="-120"/>
              </a:rPr>
              <a:t>全國人大常委會今日通過</a:t>
            </a:r>
            <a:r>
              <a:rPr lang="en-US" altLang="zh-TW" sz="2400" kern="100" dirty="0">
                <a:effectLst/>
                <a:latin typeface="Times New Roman" panose="02020603050405020304" pitchFamily="18" charset="0"/>
                <a:ea typeface="標楷體" panose="03000509000000000000" pitchFamily="65" charset="-120"/>
              </a:rPr>
              <a:t>《</a:t>
            </a:r>
            <a:r>
              <a:rPr lang="zh-TW" altLang="en-US" sz="2400" kern="100" dirty="0">
                <a:effectLst/>
                <a:latin typeface="Times New Roman" panose="02020603050405020304" pitchFamily="18" charset="0"/>
                <a:ea typeface="標楷體" panose="03000509000000000000" pitchFamily="65" charset="-120"/>
              </a:rPr>
              <a:t>港區國安法</a:t>
            </a:r>
            <a:r>
              <a:rPr lang="en-US" altLang="zh-TW" sz="2400" kern="100" dirty="0">
                <a:effectLst/>
                <a:latin typeface="Times New Roman" panose="02020603050405020304" pitchFamily="18" charset="0"/>
                <a:ea typeface="標楷體" panose="03000509000000000000" pitchFamily="65" charset="-120"/>
              </a:rPr>
              <a:t>》</a:t>
            </a:r>
            <a:r>
              <a:rPr lang="zh-TW" altLang="en-US" sz="2400" kern="100" dirty="0">
                <a:effectLst/>
                <a:latin typeface="Times New Roman" panose="02020603050405020304" pitchFamily="18" charset="0"/>
                <a:ea typeface="標楷體" panose="03000509000000000000" pitchFamily="65" charset="-120"/>
              </a:rPr>
              <a:t>，並按</a:t>
            </a:r>
            <a:r>
              <a:rPr lang="en-US" altLang="zh-TW" sz="2400" kern="100" dirty="0">
                <a:effectLst/>
                <a:latin typeface="Times New Roman" panose="02020603050405020304" pitchFamily="18" charset="0"/>
                <a:ea typeface="標楷體" panose="03000509000000000000" pitchFamily="65" charset="-120"/>
              </a:rPr>
              <a:t>《</a:t>
            </a:r>
            <a:r>
              <a:rPr lang="zh-TW" altLang="en-US" sz="2400" kern="100" dirty="0">
                <a:effectLst/>
                <a:latin typeface="Times New Roman" panose="02020603050405020304" pitchFamily="18" charset="0"/>
                <a:ea typeface="標楷體" panose="03000509000000000000" pitchFamily="65" charset="-120"/>
              </a:rPr>
              <a:t>基本法</a:t>
            </a:r>
            <a:r>
              <a:rPr lang="en-US" altLang="zh-TW" sz="2400" kern="100" dirty="0">
                <a:effectLst/>
                <a:latin typeface="Times New Roman" panose="02020603050405020304" pitchFamily="18" charset="0"/>
                <a:ea typeface="標楷體" panose="03000509000000000000" pitchFamily="65" charset="-120"/>
              </a:rPr>
              <a:t>》</a:t>
            </a:r>
            <a:r>
              <a:rPr lang="zh-TW" altLang="en-US" sz="2400" kern="100" dirty="0">
                <a:effectLst/>
                <a:latin typeface="Times New Roman" panose="02020603050405020304" pitchFamily="18" charset="0"/>
                <a:ea typeface="標楷體" panose="03000509000000000000" pitchFamily="65" charset="-120"/>
              </a:rPr>
              <a:t>第十八條在徵詢全國人大常委會香港特別行政區基本法委員會和香港特區政府的意見後，把該法列入</a:t>
            </a:r>
            <a:r>
              <a:rPr lang="en-US" altLang="zh-TW" sz="2400" kern="100" dirty="0">
                <a:effectLst/>
                <a:latin typeface="Times New Roman" panose="02020603050405020304" pitchFamily="18" charset="0"/>
                <a:ea typeface="標楷體" panose="03000509000000000000" pitchFamily="65" charset="-120"/>
              </a:rPr>
              <a:t>《</a:t>
            </a:r>
            <a:r>
              <a:rPr lang="zh-TW" altLang="en-US" sz="2400" kern="100" dirty="0">
                <a:effectLst/>
                <a:latin typeface="Times New Roman" panose="02020603050405020304" pitchFamily="18" charset="0"/>
                <a:ea typeface="標楷體" panose="03000509000000000000" pitchFamily="65" charset="-120"/>
              </a:rPr>
              <a:t>基本法</a:t>
            </a:r>
            <a:r>
              <a:rPr lang="en-US" altLang="zh-TW" sz="2400" kern="100" dirty="0">
                <a:effectLst/>
                <a:latin typeface="Times New Roman" panose="02020603050405020304" pitchFamily="18" charset="0"/>
                <a:ea typeface="標楷體" panose="03000509000000000000" pitchFamily="65" charset="-120"/>
              </a:rPr>
              <a:t>》</a:t>
            </a:r>
            <a:r>
              <a:rPr lang="zh-TW" altLang="en-US" sz="2400" kern="100" dirty="0">
                <a:effectLst/>
                <a:latin typeface="Times New Roman" panose="02020603050405020304" pitchFamily="18" charset="0"/>
                <a:ea typeface="標楷體" panose="03000509000000000000" pitchFamily="65" charset="-120"/>
              </a:rPr>
              <a:t>附件三。</a:t>
            </a:r>
            <a:r>
              <a:rPr lang="en-US" altLang="zh-TW" sz="2400" kern="100" dirty="0">
                <a:effectLst/>
                <a:latin typeface="Times New Roman" panose="02020603050405020304" pitchFamily="18" charset="0"/>
                <a:ea typeface="標楷體" panose="03000509000000000000" pitchFamily="65" charset="-120"/>
              </a:rPr>
              <a:t>《</a:t>
            </a:r>
            <a:r>
              <a:rPr lang="zh-TW" altLang="en-US" sz="2400" kern="100" dirty="0">
                <a:effectLst/>
                <a:latin typeface="Times New Roman" panose="02020603050405020304" pitchFamily="18" charset="0"/>
                <a:ea typeface="標楷體" panose="03000509000000000000" pitchFamily="65" charset="-120"/>
              </a:rPr>
              <a:t>港區國安法</a:t>
            </a:r>
            <a:r>
              <a:rPr lang="en-US" altLang="zh-TW" sz="2400" kern="100" dirty="0">
                <a:effectLst/>
                <a:latin typeface="Times New Roman" panose="02020603050405020304" pitchFamily="18" charset="0"/>
                <a:ea typeface="標楷體" panose="03000509000000000000" pitchFamily="65" charset="-120"/>
              </a:rPr>
              <a:t>》</a:t>
            </a:r>
            <a:r>
              <a:rPr lang="zh-TW" altLang="en-US" sz="2400" kern="100" dirty="0">
                <a:effectLst/>
                <a:latin typeface="Times New Roman" panose="02020603050405020304" pitchFamily="18" charset="0"/>
                <a:ea typeface="標楷體" panose="03000509000000000000" pitchFamily="65" charset="-120"/>
              </a:rPr>
              <a:t>是根據</a:t>
            </a:r>
            <a:r>
              <a:rPr lang="en-US" altLang="zh-TW" sz="2400" kern="100" dirty="0">
                <a:effectLst/>
                <a:latin typeface="Times New Roman" panose="02020603050405020304" pitchFamily="18" charset="0"/>
                <a:ea typeface="標楷體" panose="03000509000000000000" pitchFamily="65" charset="-120"/>
              </a:rPr>
              <a:t>《</a:t>
            </a:r>
            <a:r>
              <a:rPr lang="zh-TW" altLang="en-US" sz="2400" kern="100" dirty="0">
                <a:effectLst/>
                <a:latin typeface="Times New Roman" panose="02020603050405020304" pitchFamily="18" charset="0"/>
                <a:ea typeface="標楷體" panose="03000509000000000000" pitchFamily="65" charset="-120"/>
              </a:rPr>
              <a:t>中華人民共和國憲法</a:t>
            </a:r>
            <a:r>
              <a:rPr lang="en-US" altLang="zh-TW" sz="2400" kern="100" dirty="0">
                <a:effectLst/>
                <a:latin typeface="Times New Roman" panose="02020603050405020304" pitchFamily="18" charset="0"/>
                <a:ea typeface="標楷體" panose="03000509000000000000" pitchFamily="65" charset="-120"/>
              </a:rPr>
              <a:t>》</a:t>
            </a:r>
            <a:r>
              <a:rPr lang="zh-TW" altLang="en-US" sz="2400" kern="100" dirty="0">
                <a:effectLst/>
                <a:latin typeface="Times New Roman" panose="02020603050405020304" pitchFamily="18" charset="0"/>
                <a:ea typeface="標楷體" panose="03000509000000000000" pitchFamily="65" charset="-120"/>
              </a:rPr>
              <a:t>、</a:t>
            </a:r>
            <a:r>
              <a:rPr lang="en-US" altLang="zh-TW" sz="2400" kern="100" dirty="0">
                <a:effectLst/>
                <a:latin typeface="Times New Roman" panose="02020603050405020304" pitchFamily="18" charset="0"/>
                <a:ea typeface="標楷體" panose="03000509000000000000" pitchFamily="65" charset="-120"/>
              </a:rPr>
              <a:t>《</a:t>
            </a:r>
            <a:r>
              <a:rPr lang="zh-TW" altLang="en-US" sz="2400" kern="100" dirty="0">
                <a:effectLst/>
                <a:latin typeface="Times New Roman" panose="02020603050405020304" pitchFamily="18" charset="0"/>
                <a:ea typeface="標楷體" panose="03000509000000000000" pitchFamily="65" charset="-120"/>
              </a:rPr>
              <a:t>基本法</a:t>
            </a:r>
            <a:r>
              <a:rPr lang="en-US" altLang="zh-TW" sz="2400" kern="100" dirty="0">
                <a:effectLst/>
                <a:latin typeface="Times New Roman" panose="02020603050405020304" pitchFamily="18" charset="0"/>
                <a:ea typeface="標楷體" panose="03000509000000000000" pitchFamily="65" charset="-120"/>
              </a:rPr>
              <a:t>》</a:t>
            </a:r>
            <a:r>
              <a:rPr lang="zh-TW" altLang="en-US" sz="2400" kern="100" dirty="0">
                <a:effectLst/>
                <a:latin typeface="Times New Roman" panose="02020603050405020304" pitchFamily="18" charset="0"/>
                <a:ea typeface="標楷體" panose="03000509000000000000" pitchFamily="65" charset="-120"/>
              </a:rPr>
              <a:t>和</a:t>
            </a:r>
            <a:r>
              <a:rPr lang="en-US" altLang="zh-TW" sz="2400" kern="100" dirty="0">
                <a:effectLst/>
                <a:latin typeface="Times New Roman" panose="02020603050405020304" pitchFamily="18" charset="0"/>
                <a:ea typeface="標楷體" panose="03000509000000000000" pitchFamily="65" charset="-120"/>
              </a:rPr>
              <a:t>《</a:t>
            </a:r>
            <a:r>
              <a:rPr lang="zh-TW" altLang="en-US" sz="2400" kern="100" dirty="0">
                <a:effectLst/>
                <a:latin typeface="Times New Roman" panose="02020603050405020304" pitchFamily="18" charset="0"/>
                <a:ea typeface="標楷體" panose="03000509000000000000" pitchFamily="65" charset="-120"/>
              </a:rPr>
              <a:t>全國人民代表大會關於建立健全香港特別行政區維護國家安全的法律制度和執行機制的決定</a:t>
            </a:r>
            <a:r>
              <a:rPr lang="en-US" altLang="zh-TW" sz="2400" kern="100" dirty="0">
                <a:effectLst/>
                <a:latin typeface="Times New Roman" panose="02020603050405020304" pitchFamily="18" charset="0"/>
                <a:ea typeface="標楷體" panose="03000509000000000000" pitchFamily="65" charset="-120"/>
              </a:rPr>
              <a:t>》</a:t>
            </a:r>
            <a:r>
              <a:rPr lang="zh-TW" altLang="en-US" sz="2400" kern="100" dirty="0">
                <a:effectLst/>
                <a:latin typeface="Times New Roman" panose="02020603050405020304" pitchFamily="18" charset="0"/>
                <a:ea typeface="標楷體" panose="03000509000000000000" pitchFamily="65" charset="-120"/>
              </a:rPr>
              <a:t>（</a:t>
            </a:r>
            <a:r>
              <a:rPr lang="en-US" altLang="zh-TW" sz="2400" kern="100" dirty="0">
                <a:effectLst/>
                <a:latin typeface="Times New Roman" panose="02020603050405020304" pitchFamily="18" charset="0"/>
                <a:ea typeface="標楷體" panose="03000509000000000000" pitchFamily="65" charset="-120"/>
              </a:rPr>
              <a:t>《</a:t>
            </a:r>
            <a:r>
              <a:rPr lang="zh-TW" altLang="en-US" sz="2400" kern="100" dirty="0">
                <a:effectLst/>
                <a:latin typeface="Times New Roman" panose="02020603050405020304" pitchFamily="18" charset="0"/>
                <a:ea typeface="標楷體" panose="03000509000000000000" pitchFamily="65" charset="-120"/>
              </a:rPr>
              <a:t>決定</a:t>
            </a:r>
            <a:r>
              <a:rPr lang="en-US" altLang="zh-TW" sz="2400" kern="100" dirty="0">
                <a:effectLst/>
                <a:latin typeface="Times New Roman" panose="02020603050405020304" pitchFamily="18" charset="0"/>
                <a:ea typeface="標楷體" panose="03000509000000000000" pitchFamily="65" charset="-120"/>
              </a:rPr>
              <a:t>》</a:t>
            </a:r>
            <a:r>
              <a:rPr lang="zh-TW" altLang="en-US" sz="2400" kern="100" dirty="0">
                <a:effectLst/>
                <a:latin typeface="Times New Roman" panose="02020603050405020304" pitchFamily="18" charset="0"/>
                <a:ea typeface="標楷體" panose="03000509000000000000" pitchFamily="65" charset="-120"/>
              </a:rPr>
              <a:t>）而制定。按</a:t>
            </a:r>
            <a:r>
              <a:rPr lang="en-US" altLang="zh-TW" sz="2400" kern="100" dirty="0">
                <a:effectLst/>
                <a:latin typeface="Times New Roman" panose="02020603050405020304" pitchFamily="18" charset="0"/>
                <a:ea typeface="標楷體" panose="03000509000000000000" pitchFamily="65" charset="-120"/>
              </a:rPr>
              <a:t>《</a:t>
            </a:r>
            <a:r>
              <a:rPr lang="zh-TW" altLang="en-US" sz="2400" kern="100" dirty="0">
                <a:effectLst/>
                <a:latin typeface="Times New Roman" panose="02020603050405020304" pitchFamily="18" charset="0"/>
                <a:ea typeface="標楷體" panose="03000509000000000000" pitchFamily="65" charset="-120"/>
              </a:rPr>
              <a:t>決定</a:t>
            </a:r>
            <a:r>
              <a:rPr lang="en-US" altLang="zh-TW" sz="2400" kern="100" dirty="0">
                <a:effectLst/>
                <a:latin typeface="Times New Roman" panose="02020603050405020304" pitchFamily="18" charset="0"/>
                <a:ea typeface="標楷體" panose="03000509000000000000" pitchFamily="65" charset="-120"/>
              </a:rPr>
              <a:t>》</a:t>
            </a:r>
            <a:r>
              <a:rPr lang="zh-TW" altLang="en-US" sz="2400" kern="100" dirty="0">
                <a:effectLst/>
                <a:latin typeface="Times New Roman" panose="02020603050405020304" pitchFamily="18" charset="0"/>
                <a:ea typeface="標楷體" panose="03000509000000000000" pitchFamily="65" charset="-120"/>
              </a:rPr>
              <a:t>規定，</a:t>
            </a:r>
            <a:r>
              <a:rPr lang="en-US" altLang="zh-TW" sz="2400" kern="100" dirty="0">
                <a:effectLst/>
                <a:latin typeface="Times New Roman" panose="02020603050405020304" pitchFamily="18" charset="0"/>
                <a:ea typeface="標楷體" panose="03000509000000000000" pitchFamily="65" charset="-120"/>
              </a:rPr>
              <a:t>《</a:t>
            </a:r>
            <a:r>
              <a:rPr lang="zh-TW" altLang="en-US" sz="2400" kern="100" dirty="0">
                <a:effectLst/>
                <a:latin typeface="Times New Roman" panose="02020603050405020304" pitchFamily="18" charset="0"/>
                <a:ea typeface="標楷體" panose="03000509000000000000" pitchFamily="65" charset="-120"/>
              </a:rPr>
              <a:t>港區國安法</a:t>
            </a:r>
            <a:r>
              <a:rPr lang="en-US" altLang="zh-TW" sz="2400" kern="100" dirty="0">
                <a:effectLst/>
                <a:latin typeface="Times New Roman" panose="02020603050405020304" pitchFamily="18" charset="0"/>
                <a:ea typeface="標楷體" panose="03000509000000000000" pitchFamily="65" charset="-120"/>
              </a:rPr>
              <a:t>》</a:t>
            </a:r>
            <a:r>
              <a:rPr lang="zh-TW" altLang="en-US" sz="2400" kern="100" dirty="0">
                <a:effectLst/>
                <a:latin typeface="Times New Roman" panose="02020603050405020304" pitchFamily="18" charset="0"/>
                <a:ea typeface="標楷體" panose="03000509000000000000" pitchFamily="65" charset="-120"/>
              </a:rPr>
              <a:t>由香港特別行政區在香港公布實施，有關公布已由行政長官林鄭月娥簽署，並於今（六月三十日）晚刊憲生效。</a:t>
            </a:r>
          </a:p>
          <a:p>
            <a:pPr algn="r"/>
            <a:r>
              <a:rPr lang="zh-TW" altLang="en-US" sz="2400" i="1" kern="100" dirty="0">
                <a:effectLst/>
                <a:latin typeface="Times New Roman" panose="02020603050405020304" pitchFamily="18" charset="0"/>
                <a:ea typeface="標楷體" panose="03000509000000000000" pitchFamily="65" charset="-120"/>
              </a:rPr>
              <a:t>香港特別行政區政府新聞公告，</a:t>
            </a:r>
            <a:r>
              <a:rPr lang="en-US" altLang="zh-TW" sz="2400" i="1" kern="100" dirty="0">
                <a:effectLst/>
                <a:latin typeface="Times New Roman" panose="02020603050405020304" pitchFamily="18" charset="0"/>
                <a:ea typeface="標楷體" panose="03000509000000000000" pitchFamily="65" charset="-120"/>
              </a:rPr>
              <a:t>2020</a:t>
            </a:r>
            <a:r>
              <a:rPr lang="zh-TW" altLang="en-US" sz="2400" i="1" kern="100" dirty="0">
                <a:effectLst/>
                <a:latin typeface="Times New Roman" panose="02020603050405020304" pitchFamily="18" charset="0"/>
                <a:ea typeface="標楷體" panose="03000509000000000000" pitchFamily="65" charset="-120"/>
              </a:rPr>
              <a:t>年</a:t>
            </a:r>
            <a:r>
              <a:rPr lang="en-US" altLang="zh-TW" sz="2400" i="1" kern="100" dirty="0">
                <a:effectLst/>
                <a:latin typeface="Times New Roman" panose="02020603050405020304" pitchFamily="18" charset="0"/>
                <a:ea typeface="標楷體" panose="03000509000000000000" pitchFamily="65" charset="-120"/>
              </a:rPr>
              <a:t>6</a:t>
            </a:r>
            <a:r>
              <a:rPr lang="zh-TW" altLang="en-US" sz="2400" i="1" kern="100" dirty="0">
                <a:effectLst/>
                <a:latin typeface="Times New Roman" panose="02020603050405020304" pitchFamily="18" charset="0"/>
                <a:ea typeface="標楷體" panose="03000509000000000000" pitchFamily="65" charset="-120"/>
              </a:rPr>
              <a:t>月</a:t>
            </a:r>
            <a:r>
              <a:rPr lang="en-US" altLang="zh-TW" sz="2400" i="1" kern="100" dirty="0">
                <a:effectLst/>
                <a:latin typeface="Times New Roman" panose="02020603050405020304" pitchFamily="18" charset="0"/>
                <a:ea typeface="標楷體" panose="03000509000000000000" pitchFamily="65" charset="-120"/>
              </a:rPr>
              <a:t>30</a:t>
            </a:r>
            <a:r>
              <a:rPr lang="zh-TW" altLang="en-US" sz="2400" i="1" kern="100" dirty="0">
                <a:effectLst/>
                <a:latin typeface="Times New Roman" panose="02020603050405020304" pitchFamily="18" charset="0"/>
                <a:ea typeface="標楷體" panose="03000509000000000000" pitchFamily="65" charset="-120"/>
              </a:rPr>
              <a:t>日，詳見</a:t>
            </a:r>
            <a:r>
              <a:rPr lang="en-US" altLang="zh-TW" sz="2400" i="1" kern="100" dirty="0">
                <a:solidFill>
                  <a:srgbClr val="3333FF"/>
                </a:solidFill>
                <a:effectLst/>
                <a:latin typeface="Times New Roman" panose="02020603050405020304" pitchFamily="18" charset="0"/>
                <a:ea typeface="標楷體" panose="03000509000000000000" pitchFamily="65" charset="-120"/>
                <a:hlinkClick r:id="rId2">
                  <a:extLst>
                    <a:ext uri="{A12FA001-AC4F-418D-AE19-62706E023703}">
                      <ahyp:hlinkClr xmlns:ahyp="http://schemas.microsoft.com/office/drawing/2018/hyperlinkcolor" val="tx"/>
                    </a:ext>
                  </a:extLst>
                </a:hlinkClick>
              </a:rPr>
              <a:t>https://www.info.gov.hk/gia/general/202006/30/P2020063000961.htm</a:t>
            </a:r>
            <a:r>
              <a:rPr lang="en-US" altLang="zh-TW" sz="2400" i="1" kern="100" dirty="0">
                <a:solidFill>
                  <a:srgbClr val="3333FF"/>
                </a:solidFill>
                <a:effectLst/>
                <a:latin typeface="Times New Roman" panose="02020603050405020304" pitchFamily="18" charset="0"/>
                <a:ea typeface="標楷體" panose="03000509000000000000" pitchFamily="65" charset="-120"/>
              </a:rPr>
              <a:t> </a:t>
            </a:r>
          </a:p>
        </p:txBody>
      </p:sp>
    </p:spTree>
    <p:extLst>
      <p:ext uri="{BB962C8B-B14F-4D97-AF65-F5344CB8AC3E}">
        <p14:creationId xmlns:p14="http://schemas.microsoft.com/office/powerpoint/2010/main" val="3719280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500"/>
                                        <p:tgtEl>
                                          <p:spTgt spid="6">
                                            <p:txEl>
                                              <p:pRg st="1" end="1"/>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3615375-1B53-4C80-98BD-64220E963D4B}"/>
              </a:ext>
            </a:extLst>
          </p:cNvPr>
          <p:cNvSpPr>
            <a:spLocks noGrp="1"/>
          </p:cNvSpPr>
          <p:nvPr>
            <p:ph type="title"/>
          </p:nvPr>
        </p:nvSpPr>
        <p:spPr>
          <a:xfrm>
            <a:off x="609600" y="66020"/>
            <a:ext cx="10972800" cy="1143000"/>
          </a:xfrm>
        </p:spPr>
        <p:txBody>
          <a:bodyPr/>
          <a:lstStyle/>
          <a:p>
            <a:pPr algn="ctr"/>
            <a:r>
              <a:rPr lang="en-US" altLang="zh-TW" dirty="0">
                <a:solidFill>
                  <a:srgbClr val="0000FF"/>
                </a:solidFill>
                <a:latin typeface="標楷體" panose="03000509000000000000" pitchFamily="65" charset="-120"/>
                <a:ea typeface="標楷體" panose="03000509000000000000" pitchFamily="65" charset="-120"/>
              </a:rPr>
              <a:t>《</a:t>
            </a:r>
            <a:r>
              <a:rPr lang="zh-TW" altLang="en-US" dirty="0">
                <a:solidFill>
                  <a:srgbClr val="0000FF"/>
                </a:solidFill>
                <a:latin typeface="標楷體" panose="03000509000000000000" pitchFamily="65" charset="-120"/>
                <a:ea typeface="標楷體" panose="03000509000000000000" pitchFamily="65" charset="-120"/>
              </a:rPr>
              <a:t>香港國安法</a:t>
            </a:r>
            <a:r>
              <a:rPr lang="en-US" altLang="zh-TW" dirty="0">
                <a:solidFill>
                  <a:srgbClr val="0000FF"/>
                </a:solidFill>
                <a:latin typeface="標楷體" panose="03000509000000000000" pitchFamily="65" charset="-120"/>
                <a:ea typeface="標楷體" panose="03000509000000000000" pitchFamily="65" charset="-120"/>
              </a:rPr>
              <a:t>》</a:t>
            </a:r>
            <a:r>
              <a:rPr lang="zh-TW" altLang="en-US" dirty="0">
                <a:solidFill>
                  <a:srgbClr val="0000FF"/>
                </a:solidFill>
                <a:latin typeface="標楷體" panose="03000509000000000000" pitchFamily="65" charset="-120"/>
                <a:ea typeface="標楷體" panose="03000509000000000000" pitchFamily="65" charset="-120"/>
              </a:rPr>
              <a:t>是如何成為本地法律的？</a:t>
            </a:r>
            <a:endParaRPr lang="zh-HK" altLang="en-US" dirty="0">
              <a:solidFill>
                <a:srgbClr val="0000FF"/>
              </a:solidFill>
              <a:latin typeface="標楷體" panose="03000509000000000000" pitchFamily="65" charset="-120"/>
              <a:ea typeface="標楷體" panose="03000509000000000000" pitchFamily="65" charset="-120"/>
            </a:endParaRPr>
          </a:p>
        </p:txBody>
      </p:sp>
      <p:sp>
        <p:nvSpPr>
          <p:cNvPr id="3" name="直排文字版面配置區 2">
            <a:extLst>
              <a:ext uri="{FF2B5EF4-FFF2-40B4-BE49-F238E27FC236}">
                <a16:creationId xmlns:a16="http://schemas.microsoft.com/office/drawing/2014/main" id="{1AA8CAD3-0A16-49CA-94BD-462D0A35ACD8}"/>
              </a:ext>
            </a:extLst>
          </p:cNvPr>
          <p:cNvSpPr>
            <a:spLocks noGrp="1"/>
          </p:cNvSpPr>
          <p:nvPr>
            <p:ph type="body" orient="vert" idx="1"/>
          </p:nvPr>
        </p:nvSpPr>
        <p:spPr>
          <a:xfrm>
            <a:off x="838200" y="2345244"/>
            <a:ext cx="10515600" cy="4149553"/>
          </a:xfrm>
        </p:spPr>
        <p:txBody>
          <a:bodyPr vert="horz">
            <a:normAutofit/>
          </a:bodyPr>
          <a:lstStyle/>
          <a:p>
            <a:pPr marL="0" lvl="0" indent="0">
              <a:spcBef>
                <a:spcPts val="300"/>
              </a:spcBef>
              <a:spcAft>
                <a:spcPts val="0"/>
              </a:spcAft>
              <a:buFont typeface="Wingdings" panose="05000000000000000000" pitchFamily="2" charset="2"/>
              <a:buChar char="§"/>
            </a:pPr>
            <a:r>
              <a:rPr lang="zh-TW" altLang="en-US" sz="2600" kern="100" dirty="0">
                <a:latin typeface="Times New Roman" panose="02020603050405020304" pitchFamily="18" charset="0"/>
                <a:ea typeface="標楷體" panose="03000509000000000000" pitchFamily="65" charset="-120"/>
                <a:cs typeface="Times New Roman" panose="02020603050405020304" pitchFamily="18" charset="0"/>
              </a:rPr>
              <a:t>為什麼</a:t>
            </a:r>
            <a:r>
              <a:rPr lang="en-US" altLang="zh-TW" sz="2600" kern="1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600" kern="100" dirty="0">
                <a:latin typeface="Times New Roman" panose="02020603050405020304" pitchFamily="18" charset="0"/>
                <a:ea typeface="標楷體" panose="03000509000000000000" pitchFamily="65" charset="-120"/>
                <a:cs typeface="Times New Roman" panose="02020603050405020304" pitchFamily="18" charset="0"/>
              </a:rPr>
              <a:t>香港國安法</a:t>
            </a:r>
            <a:r>
              <a:rPr lang="en-US" altLang="zh-TW" sz="2600" kern="1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600" kern="100" dirty="0">
                <a:latin typeface="Times New Roman" panose="02020603050405020304" pitchFamily="18" charset="0"/>
                <a:ea typeface="標楷體" panose="03000509000000000000" pitchFamily="65" charset="-120"/>
                <a:cs typeface="Times New Roman" panose="02020603050405020304" pitchFamily="18" charset="0"/>
              </a:rPr>
              <a:t>可以不經香港立法會通過，就馬上執行？</a:t>
            </a:r>
            <a:endParaRPr lang="en-US" altLang="zh-TW" sz="2600" kern="100" dirty="0">
              <a:latin typeface="Times New Roman" panose="02020603050405020304" pitchFamily="18" charset="0"/>
              <a:ea typeface="標楷體" panose="03000509000000000000" pitchFamily="65" charset="-120"/>
              <a:cs typeface="Times New Roman" panose="02020603050405020304" pitchFamily="18" charset="0"/>
            </a:endParaRPr>
          </a:p>
          <a:p>
            <a:pPr marL="0" lvl="0" indent="0">
              <a:spcBef>
                <a:spcPts val="300"/>
              </a:spcBef>
              <a:spcAft>
                <a:spcPts val="0"/>
              </a:spcAft>
              <a:buFont typeface="Wingdings" panose="05000000000000000000" pitchFamily="2" charset="2"/>
              <a:buChar char="§"/>
            </a:pPr>
            <a:endParaRPr lang="en-US" altLang="zh-TW" sz="2600" kern="100" dirty="0">
              <a:latin typeface="Times New Roman" panose="02020603050405020304" pitchFamily="18" charset="0"/>
              <a:ea typeface="標楷體" panose="03000509000000000000" pitchFamily="65" charset="-120"/>
              <a:cs typeface="Times New Roman" panose="02020603050405020304" pitchFamily="18" charset="0"/>
            </a:endParaRPr>
          </a:p>
          <a:p>
            <a:pPr marL="0" lvl="0" indent="0">
              <a:spcBef>
                <a:spcPts val="300"/>
              </a:spcBef>
              <a:spcAft>
                <a:spcPts val="0"/>
              </a:spcAft>
              <a:buNone/>
            </a:pPr>
            <a:r>
              <a:rPr lang="en-US" altLang="zh-TW" u="sng" kern="100" dirty="0">
                <a:solidFill>
                  <a:srgbClr val="FF0000"/>
                </a:solidFill>
                <a:latin typeface="Times New Roman" panose="02020603050405020304" pitchFamily="18" charset="0"/>
                <a:ea typeface="標楷體" panose="03000509000000000000" pitchFamily="65" charset="-120"/>
              </a:rPr>
              <a:t>_________________________________________________</a:t>
            </a:r>
          </a:p>
          <a:p>
            <a:pPr lvl="0" algn="just">
              <a:spcBef>
                <a:spcPts val="2400"/>
              </a:spcBef>
              <a:buFont typeface="Wingdings" panose="05000000000000000000" pitchFamily="2" charset="2"/>
              <a:buChar char="§"/>
              <a:tabLst>
                <a:tab pos="450215" algn="l"/>
              </a:tabLst>
            </a:pPr>
            <a:r>
              <a:rPr lang="zh-TW" altLang="zh-HK" sz="2600" kern="100" dirty="0">
                <a:latin typeface="Times New Roman" panose="02020603050405020304" pitchFamily="18" charset="0"/>
                <a:ea typeface="標楷體" panose="03000509000000000000" pitchFamily="65" charset="-120"/>
                <a:cs typeface="Times New Roman" panose="02020603050405020304" pitchFamily="18" charset="0"/>
              </a:rPr>
              <a:t>據《基本法》第十八條，列入附件三的法律，限於有關國防、外交和其他按本法規定不屬於香港特別行政區自治範圍的法律，《香港國安法》所懲治的四類罪行，是否屬於香港的自治範圍</a:t>
            </a:r>
            <a:r>
              <a:rPr lang="zh-TW" altLang="zh-HK" sz="2600" kern="100" dirty="0">
                <a:latin typeface="Times New Roman" panose="02020603050405020304" pitchFamily="18" charset="0"/>
                <a:ea typeface="標楷體" panose="03000509000000000000" pitchFamily="65" charset="-120"/>
                <a:cs typeface="Wingdings" panose="05000000000000000000" pitchFamily="2" charset="2"/>
              </a:rPr>
              <a:t>？</a:t>
            </a:r>
            <a:endParaRPr lang="en-US" altLang="zh-TW" sz="2600" kern="100" dirty="0">
              <a:latin typeface="Times New Roman" panose="02020603050405020304" pitchFamily="18" charset="0"/>
              <a:ea typeface="標楷體" panose="03000509000000000000" pitchFamily="65" charset="-120"/>
              <a:cs typeface="Wingdings" panose="05000000000000000000" pitchFamily="2" charset="2"/>
            </a:endParaRPr>
          </a:p>
          <a:p>
            <a:pPr lvl="0" algn="just">
              <a:buFont typeface="Wingdings" panose="05000000000000000000" pitchFamily="2" charset="2"/>
              <a:buChar char="§"/>
              <a:tabLst>
                <a:tab pos="450215" algn="l"/>
              </a:tabLst>
            </a:pPr>
            <a:endParaRPr lang="zh-TW" altLang="zh-HK" sz="2600" kern="100" dirty="0">
              <a:latin typeface="Times New Roman" panose="02020603050405020304" pitchFamily="18" charset="0"/>
              <a:ea typeface="SimSun" panose="02010600030101010101" pitchFamily="2" charset="-122"/>
              <a:cs typeface="Wingdings" panose="05000000000000000000" pitchFamily="2" charset="2"/>
            </a:endParaRPr>
          </a:p>
          <a:p>
            <a:pPr marL="0" lvl="0" indent="0">
              <a:spcBef>
                <a:spcPts val="300"/>
              </a:spcBef>
              <a:spcAft>
                <a:spcPts val="0"/>
              </a:spcAft>
              <a:buNone/>
            </a:pPr>
            <a:r>
              <a:rPr lang="en-US" altLang="zh-TW" u="sng" kern="100" dirty="0">
                <a:solidFill>
                  <a:srgbClr val="FF0000"/>
                </a:solidFill>
                <a:latin typeface="Times New Roman" panose="02020603050405020304" pitchFamily="18" charset="0"/>
                <a:ea typeface="標楷體" panose="03000509000000000000" pitchFamily="65" charset="-120"/>
              </a:rPr>
              <a:t>________________ _________________________________</a:t>
            </a:r>
            <a:endParaRPr lang="en-US" altLang="zh-TW" u="sng" kern="100" dirty="0">
              <a:latin typeface="Times New Roman" panose="02020603050405020304" pitchFamily="18" charset="0"/>
              <a:ea typeface="標楷體" panose="03000509000000000000" pitchFamily="65" charset="-120"/>
            </a:endParaRPr>
          </a:p>
          <a:p>
            <a:pPr>
              <a:buFont typeface="Wingdings" panose="05000000000000000000" pitchFamily="2" charset="2"/>
              <a:buChar char="n"/>
            </a:pPr>
            <a:endParaRPr lang="zh-HK" altLang="en-US" kern="100" dirty="0">
              <a:latin typeface="Times New Roman" panose="02020603050405020304" pitchFamily="18" charset="0"/>
              <a:ea typeface="標楷體" panose="03000509000000000000" pitchFamily="65" charset="-120"/>
              <a:cs typeface="Times New Roman" panose="02020603050405020304" pitchFamily="18" charset="0"/>
            </a:endParaRPr>
          </a:p>
        </p:txBody>
      </p:sp>
      <p:pic>
        <p:nvPicPr>
          <p:cNvPr id="4" name="Google Shape;450;p27" descr="做一做_logo">
            <a:extLst>
              <a:ext uri="{FF2B5EF4-FFF2-40B4-BE49-F238E27FC236}">
                <a16:creationId xmlns:a16="http://schemas.microsoft.com/office/drawing/2014/main" id="{92CD5397-2EE4-4CF8-B902-335AE089DCC6}"/>
              </a:ext>
            </a:extLst>
          </p:cNvPr>
          <p:cNvPicPr preferRelativeResize="0"/>
          <p:nvPr/>
        </p:nvPicPr>
        <p:blipFill rotWithShape="1">
          <a:blip r:embed="rId2"/>
          <a:srcRect/>
          <a:stretch>
            <a:fillRect/>
          </a:stretch>
        </p:blipFill>
        <p:spPr>
          <a:xfrm>
            <a:off x="173888" y="897986"/>
            <a:ext cx="2585353" cy="1265984"/>
          </a:xfrm>
          <a:prstGeom prst="rect">
            <a:avLst/>
          </a:prstGeom>
          <a:noFill/>
          <a:ln>
            <a:noFill/>
          </a:ln>
        </p:spPr>
      </p:pic>
      <p:sp>
        <p:nvSpPr>
          <p:cNvPr id="5" name="投影片編號版面配置區 4">
            <a:extLst>
              <a:ext uri="{FF2B5EF4-FFF2-40B4-BE49-F238E27FC236}">
                <a16:creationId xmlns:a16="http://schemas.microsoft.com/office/drawing/2014/main" id="{20F3E852-97A6-415F-B19A-0BEE8E85B30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5CDD89-5345-4FD7-B7CB-2239A741417B}" type="slidenum">
              <a:rPr kumimoji="0" lang="en-US" altLang="zh-TW" sz="1200" b="0" i="0" u="none" strike="noStrike" kern="1200" cap="none" spc="0" normalizeH="0" baseline="0" noProof="0" smtClean="0">
                <a:ln>
                  <a:noFill/>
                </a:ln>
                <a:solidFill>
                  <a:srgbClr val="898989"/>
                </a:solidFill>
                <a:effectLst/>
                <a:uLnTx/>
                <a:uFillTx/>
                <a:latin typeface="Calibri" panose="020F0502020204030204" charset="0"/>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altLang="zh-TW" sz="1200" b="0" i="0" u="none" strike="noStrike" kern="1200" cap="none" spc="0" normalizeH="0" baseline="0" noProof="0">
              <a:ln>
                <a:noFill/>
              </a:ln>
              <a:solidFill>
                <a:srgbClr val="898989"/>
              </a:solidFill>
              <a:effectLst/>
              <a:uLnTx/>
              <a:uFillTx/>
              <a:latin typeface="Calibri" panose="020F0502020204030204" charset="0"/>
              <a:ea typeface="新細明體" panose="02020500000000000000" pitchFamily="18" charset="-120"/>
              <a:cs typeface="+mn-cs"/>
            </a:endParaRPr>
          </a:p>
        </p:txBody>
      </p:sp>
      <p:sp>
        <p:nvSpPr>
          <p:cNvPr id="6" name="文字方塊 5">
            <a:extLst>
              <a:ext uri="{FF2B5EF4-FFF2-40B4-BE49-F238E27FC236}">
                <a16:creationId xmlns:a16="http://schemas.microsoft.com/office/drawing/2014/main" id="{886A2142-E536-48EC-9CF6-E5170CE183D9}"/>
              </a:ext>
            </a:extLst>
          </p:cNvPr>
          <p:cNvSpPr txBox="1"/>
          <p:nvPr/>
        </p:nvSpPr>
        <p:spPr>
          <a:xfrm>
            <a:off x="2963779" y="1299657"/>
            <a:ext cx="8161421" cy="954107"/>
          </a:xfrm>
          <a:prstGeom prst="rect">
            <a:avLst/>
          </a:prstGeom>
          <a:noFill/>
        </p:spPr>
        <p:txBody>
          <a:bodyPr wrap="square" rtlCol="0">
            <a:spAutoFit/>
          </a:bodyPr>
          <a:lstStyle/>
          <a:p>
            <a:r>
              <a:rPr lang="zh-TW" altLang="en-US" sz="2800" b="1" dirty="0">
                <a:solidFill>
                  <a:srgbClr val="3333FF"/>
                </a:solidFill>
                <a:latin typeface="標楷體" panose="03000509000000000000" pitchFamily="65" charset="-120"/>
                <a:ea typeface="標楷體" panose="03000509000000000000" pitchFamily="65" charset="-120"/>
              </a:rPr>
              <a:t>怎麼有人說</a:t>
            </a:r>
            <a:r>
              <a:rPr lang="en-US" altLang="zh-TW" sz="2800" b="1" dirty="0">
                <a:solidFill>
                  <a:srgbClr val="3333FF"/>
                </a:solidFill>
                <a:latin typeface="標楷體" panose="03000509000000000000" pitchFamily="65" charset="-120"/>
                <a:ea typeface="標楷體" panose="03000509000000000000" pitchFamily="65" charset="-120"/>
              </a:rPr>
              <a:t>《</a:t>
            </a:r>
            <a:r>
              <a:rPr lang="zh-TW" altLang="en-US" sz="2800" b="1" dirty="0">
                <a:solidFill>
                  <a:srgbClr val="3333FF"/>
                </a:solidFill>
                <a:latin typeface="標楷體" panose="03000509000000000000" pitchFamily="65" charset="-120"/>
                <a:ea typeface="標楷體" panose="03000509000000000000" pitchFamily="65" charset="-120"/>
              </a:rPr>
              <a:t>香港國安法</a:t>
            </a:r>
            <a:r>
              <a:rPr lang="en-US" altLang="zh-TW" sz="2800" b="1" dirty="0">
                <a:solidFill>
                  <a:srgbClr val="3333FF"/>
                </a:solidFill>
                <a:latin typeface="標楷體" panose="03000509000000000000" pitchFamily="65" charset="-120"/>
                <a:ea typeface="標楷體" panose="03000509000000000000" pitchFamily="65" charset="-120"/>
              </a:rPr>
              <a:t>》</a:t>
            </a:r>
            <a:r>
              <a:rPr lang="zh-TW" altLang="en-US" sz="2800" b="1" dirty="0">
                <a:solidFill>
                  <a:srgbClr val="3333FF"/>
                </a:solidFill>
                <a:latin typeface="標楷體" panose="03000509000000000000" pitchFamily="65" charset="-120"/>
                <a:ea typeface="標楷體" panose="03000509000000000000" pitchFamily="65" charset="-120"/>
              </a:rPr>
              <a:t>沒有法律基礎和違反</a:t>
            </a:r>
            <a:r>
              <a:rPr lang="en-US" altLang="zh-TW" sz="2800" b="1" dirty="0">
                <a:solidFill>
                  <a:srgbClr val="3333FF"/>
                </a:solidFill>
                <a:latin typeface="標楷體" panose="03000509000000000000" pitchFamily="65" charset="-120"/>
                <a:ea typeface="標楷體" panose="03000509000000000000" pitchFamily="65" charset="-120"/>
              </a:rPr>
              <a:t>《</a:t>
            </a:r>
            <a:r>
              <a:rPr lang="zh-TW" altLang="en-US" sz="2800" b="1" dirty="0">
                <a:solidFill>
                  <a:srgbClr val="3333FF"/>
                </a:solidFill>
                <a:latin typeface="標楷體" panose="03000509000000000000" pitchFamily="65" charset="-120"/>
                <a:ea typeface="標楷體" panose="03000509000000000000" pitchFamily="65" charset="-120"/>
              </a:rPr>
              <a:t>基本法</a:t>
            </a:r>
            <a:r>
              <a:rPr lang="en-US" altLang="zh-TW" sz="2800" b="1" dirty="0">
                <a:solidFill>
                  <a:srgbClr val="3333FF"/>
                </a:solidFill>
                <a:latin typeface="標楷體" panose="03000509000000000000" pitchFamily="65" charset="-120"/>
                <a:ea typeface="標楷體" panose="03000509000000000000" pitchFamily="65" charset="-120"/>
              </a:rPr>
              <a:t>》</a:t>
            </a:r>
            <a:r>
              <a:rPr lang="zh-TW" altLang="en-US" sz="2800" b="1" dirty="0">
                <a:solidFill>
                  <a:srgbClr val="3333FF"/>
                </a:solidFill>
                <a:latin typeface="標楷體" panose="03000509000000000000" pitchFamily="65" charset="-120"/>
                <a:ea typeface="標楷體" panose="03000509000000000000" pitchFamily="65" charset="-120"/>
              </a:rPr>
              <a:t>？</a:t>
            </a:r>
            <a:endParaRPr lang="zh-HK" altLang="en-US" sz="2800" b="1" dirty="0">
              <a:solidFill>
                <a:srgbClr val="3333FF"/>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232644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114937B-2140-4D8C-845C-E13300AB8762}"/>
              </a:ext>
            </a:extLst>
          </p:cNvPr>
          <p:cNvSpPr>
            <a:spLocks noGrp="1"/>
          </p:cNvSpPr>
          <p:nvPr>
            <p:ph type="title"/>
          </p:nvPr>
        </p:nvSpPr>
        <p:spPr>
          <a:xfrm>
            <a:off x="1054293" y="365124"/>
            <a:ext cx="10515600" cy="1325563"/>
          </a:xfrm>
        </p:spPr>
        <p:txBody>
          <a:bodyPr/>
          <a:lstStyle/>
          <a:p>
            <a:pPr algn="ctr"/>
            <a:r>
              <a:rPr lang="zh-TW" altLang="en-US" dirty="0">
                <a:solidFill>
                  <a:srgbClr val="0000FF"/>
                </a:solidFill>
                <a:latin typeface="標楷體" panose="03000509000000000000" pitchFamily="65" charset="-120"/>
                <a:ea typeface="標楷體" panose="03000509000000000000" pitchFamily="65" charset="-120"/>
              </a:rPr>
              <a:t>有關</a:t>
            </a:r>
            <a:r>
              <a:rPr lang="en-US" altLang="zh-TW" dirty="0">
                <a:solidFill>
                  <a:srgbClr val="0000FF"/>
                </a:solidFill>
                <a:latin typeface="標楷體" panose="03000509000000000000" pitchFamily="65" charset="-120"/>
                <a:ea typeface="標楷體" panose="03000509000000000000" pitchFamily="65" charset="-120"/>
              </a:rPr>
              <a:t>《</a:t>
            </a:r>
            <a:r>
              <a:rPr lang="zh-TW" altLang="en-US" dirty="0">
                <a:solidFill>
                  <a:srgbClr val="0000FF"/>
                </a:solidFill>
                <a:latin typeface="標楷體" panose="03000509000000000000" pitchFamily="65" charset="-120"/>
                <a:ea typeface="標楷體" panose="03000509000000000000" pitchFamily="65" charset="-120"/>
              </a:rPr>
              <a:t>香港國安法</a:t>
            </a:r>
            <a:r>
              <a:rPr lang="en-US" altLang="zh-TW" dirty="0">
                <a:solidFill>
                  <a:srgbClr val="0000FF"/>
                </a:solidFill>
                <a:latin typeface="標楷體" panose="03000509000000000000" pitchFamily="65" charset="-120"/>
                <a:ea typeface="標楷體" panose="03000509000000000000" pitchFamily="65" charset="-120"/>
              </a:rPr>
              <a:t>》</a:t>
            </a:r>
            <a:r>
              <a:rPr lang="zh-TW" altLang="en-US" dirty="0">
                <a:solidFill>
                  <a:srgbClr val="0000FF"/>
                </a:solidFill>
                <a:latin typeface="標楷體" panose="03000509000000000000" pitchFamily="65" charset="-120"/>
                <a:ea typeface="標楷體" panose="03000509000000000000" pitchFamily="65" charset="-120"/>
              </a:rPr>
              <a:t>的六點事實</a:t>
            </a:r>
            <a:endParaRPr lang="zh-HK" altLang="en-US" dirty="0">
              <a:solidFill>
                <a:srgbClr val="0000FF"/>
              </a:solidFill>
              <a:latin typeface="標楷體" panose="03000509000000000000" pitchFamily="65" charset="-120"/>
              <a:ea typeface="標楷體" panose="03000509000000000000" pitchFamily="65" charset="-120"/>
            </a:endParaRPr>
          </a:p>
        </p:txBody>
      </p:sp>
      <p:sp>
        <p:nvSpPr>
          <p:cNvPr id="4" name="直排文字版面配置區 3">
            <a:extLst>
              <a:ext uri="{FF2B5EF4-FFF2-40B4-BE49-F238E27FC236}">
                <a16:creationId xmlns:a16="http://schemas.microsoft.com/office/drawing/2014/main" id="{ED0E12A2-7263-4F7D-846B-2F2D642F6A75}"/>
              </a:ext>
            </a:extLst>
          </p:cNvPr>
          <p:cNvSpPr>
            <a:spLocks noGrp="1"/>
          </p:cNvSpPr>
          <p:nvPr>
            <p:ph type="body" orient="vert" idx="1"/>
          </p:nvPr>
        </p:nvSpPr>
        <p:spPr>
          <a:xfrm>
            <a:off x="838200" y="1707279"/>
            <a:ext cx="10515600" cy="4973808"/>
          </a:xfrm>
        </p:spPr>
        <p:txBody>
          <a:bodyPr vert="horz">
            <a:normAutofit/>
          </a:bodyPr>
          <a:lstStyle/>
          <a:p>
            <a:pPr marL="0" indent="0">
              <a:lnSpc>
                <a:spcPts val="3400"/>
              </a:lnSpc>
              <a:buNone/>
            </a:pPr>
            <a:r>
              <a:rPr lang="zh-TW" altLang="zh-HK" sz="2500" kern="100" dirty="0">
                <a:effectLst/>
                <a:ea typeface="標楷體" panose="03000509000000000000" pitchFamily="65" charset="-120"/>
                <a:cs typeface="Times New Roman" panose="02020603050405020304" pitchFamily="18" charset="0"/>
              </a:rPr>
              <a:t>為維護國家安全，同時確保香港在「一國兩制」方針下的長期繁榮穩定，全國人民代表大會常務委員會</a:t>
            </a:r>
            <a:r>
              <a:rPr lang="zh-TW" altLang="zh-HK" sz="2500" kern="100" dirty="0">
                <a:solidFill>
                  <a:srgbClr val="3333FF"/>
                </a:solidFill>
                <a:effectLst/>
                <a:ea typeface="標楷體" panose="03000509000000000000" pitchFamily="65" charset="-120"/>
                <a:cs typeface="Times New Roman" panose="02020603050405020304" pitchFamily="18" charset="0"/>
              </a:rPr>
              <a:t>（全國人大常委會）於</a:t>
            </a:r>
            <a:r>
              <a:rPr lang="en-US" altLang="zh-HK" sz="2500" kern="100" dirty="0">
                <a:solidFill>
                  <a:srgbClr val="3333FF"/>
                </a:solidFill>
                <a:effectLst/>
                <a:ea typeface="標楷體" panose="03000509000000000000" pitchFamily="65" charset="-120"/>
                <a:cs typeface="Times New Roman" panose="02020603050405020304" pitchFamily="18" charset="0"/>
              </a:rPr>
              <a:t>2020</a:t>
            </a:r>
            <a:r>
              <a:rPr lang="zh-TW" altLang="zh-HK" sz="2500" kern="100" dirty="0">
                <a:solidFill>
                  <a:srgbClr val="3333FF"/>
                </a:solidFill>
                <a:effectLst/>
                <a:ea typeface="標楷體" panose="03000509000000000000" pitchFamily="65" charset="-120"/>
                <a:cs typeface="Times New Roman" panose="02020603050405020304" pitchFamily="18" charset="0"/>
              </a:rPr>
              <a:t>年</a:t>
            </a:r>
            <a:r>
              <a:rPr lang="en-US" altLang="zh-HK" sz="2500" kern="100" dirty="0">
                <a:solidFill>
                  <a:srgbClr val="3333FF"/>
                </a:solidFill>
                <a:effectLst/>
                <a:ea typeface="標楷體" panose="03000509000000000000" pitchFamily="65" charset="-120"/>
                <a:cs typeface="Times New Roman" panose="02020603050405020304" pitchFamily="18" charset="0"/>
              </a:rPr>
              <a:t>6</a:t>
            </a:r>
            <a:r>
              <a:rPr lang="zh-TW" altLang="zh-HK" sz="2500" kern="100" dirty="0">
                <a:solidFill>
                  <a:srgbClr val="3333FF"/>
                </a:solidFill>
                <a:effectLst/>
                <a:ea typeface="標楷體" panose="03000509000000000000" pitchFamily="65" charset="-120"/>
                <a:cs typeface="Times New Roman" panose="02020603050405020304" pitchFamily="18" charset="0"/>
              </a:rPr>
              <a:t>月</a:t>
            </a:r>
            <a:r>
              <a:rPr lang="en-US" altLang="zh-HK" sz="2500" kern="100" dirty="0">
                <a:solidFill>
                  <a:srgbClr val="3333FF"/>
                </a:solidFill>
                <a:effectLst/>
                <a:ea typeface="標楷體" panose="03000509000000000000" pitchFamily="65" charset="-120"/>
                <a:cs typeface="Times New Roman" panose="02020603050405020304" pitchFamily="18" charset="0"/>
              </a:rPr>
              <a:t>30</a:t>
            </a:r>
            <a:r>
              <a:rPr lang="zh-TW" altLang="zh-HK" sz="2500" kern="100" dirty="0">
                <a:solidFill>
                  <a:srgbClr val="3333FF"/>
                </a:solidFill>
                <a:effectLst/>
                <a:ea typeface="標楷體" panose="03000509000000000000" pitchFamily="65" charset="-120"/>
                <a:cs typeface="Times New Roman" panose="02020603050405020304" pitchFamily="18" charset="0"/>
              </a:rPr>
              <a:t>日通過《香港國安法》，並按《基本法》第十八條把該法列入《基本法》附件三。</a:t>
            </a:r>
            <a:r>
              <a:rPr lang="zh-TW" altLang="zh-HK" sz="2500" kern="100" dirty="0">
                <a:effectLst/>
                <a:ea typeface="標楷體" panose="03000509000000000000" pitchFamily="65" charset="-120"/>
                <a:cs typeface="Times New Roman" panose="02020603050405020304" pitchFamily="18" charset="0"/>
              </a:rPr>
              <a:t>特區政府於同日刊憲公布《香港國安法》在香港實施，又發表聲明，指出《香港國安法》有助「一國兩制」行穩致遠。</a:t>
            </a:r>
            <a:endParaRPr lang="en-US" altLang="zh-TW" sz="2500" kern="100" dirty="0">
              <a:effectLst/>
              <a:ea typeface="標楷體" panose="03000509000000000000" pitchFamily="65" charset="-120"/>
              <a:cs typeface="Times New Roman" panose="02020603050405020304" pitchFamily="18" charset="0"/>
            </a:endParaRPr>
          </a:p>
          <a:p>
            <a:pPr marL="0" indent="0">
              <a:lnSpc>
                <a:spcPts val="3400"/>
              </a:lnSpc>
              <a:buNone/>
            </a:pPr>
            <a:r>
              <a:rPr lang="zh-TW" altLang="zh-HK" sz="2500" kern="100" dirty="0">
                <a:effectLst/>
                <a:ea typeface="標楷體" panose="03000509000000000000" pitchFamily="65" charset="-120"/>
                <a:cs typeface="Times New Roman" panose="02020603050405020304" pitchFamily="18" charset="0"/>
              </a:rPr>
              <a:t>然而，當《香港國安法》頒布時，一些報章與網媒提出了猛烈的批評，說當日就是「一國兩制」死亡的日子，又有外國政府指責中央違背對香港的承諾，藉《香港國安法》摧毀「一國兩制」云云。在檢視這些不同說法前，大家先</a:t>
            </a:r>
            <a:r>
              <a:rPr lang="zh-TW" altLang="zh-HK" sz="2500" kern="100" dirty="0">
                <a:solidFill>
                  <a:srgbClr val="3333FF"/>
                </a:solidFill>
                <a:effectLst/>
                <a:ea typeface="標楷體" panose="03000509000000000000" pitchFamily="65" charset="-120"/>
                <a:cs typeface="Times New Roman" panose="02020603050405020304" pitchFamily="18" charset="0"/>
              </a:rPr>
              <a:t>按六何法（即何人、何事、如何、何時、為何與何處）釐清關於《國安法》的基本事實</a:t>
            </a:r>
            <a:r>
              <a:rPr lang="zh-TW" altLang="zh-HK" sz="2500" kern="100" dirty="0">
                <a:effectLst/>
                <a:ea typeface="標楷體" panose="03000509000000000000" pitchFamily="65" charset="-120"/>
                <a:cs typeface="Times New Roman" panose="02020603050405020304" pitchFamily="18" charset="0"/>
              </a:rPr>
              <a:t>，然後才可以評價它對「一國兩制」的影響。</a:t>
            </a:r>
            <a:endParaRPr lang="en-US" altLang="zh-TW" sz="2500" dirty="0">
              <a:latin typeface="+mn-ea"/>
            </a:endParaRPr>
          </a:p>
        </p:txBody>
      </p:sp>
      <p:grpSp>
        <p:nvGrpSpPr>
          <p:cNvPr id="5" name="Group 385">
            <a:extLst>
              <a:ext uri="{FF2B5EF4-FFF2-40B4-BE49-F238E27FC236}">
                <a16:creationId xmlns:a16="http://schemas.microsoft.com/office/drawing/2014/main" id="{D13906E9-B88C-4894-9884-63BD1B086B43}"/>
              </a:ext>
            </a:extLst>
          </p:cNvPr>
          <p:cNvGrpSpPr/>
          <p:nvPr/>
        </p:nvGrpSpPr>
        <p:grpSpPr>
          <a:xfrm>
            <a:off x="386207" y="1027906"/>
            <a:ext cx="1744345" cy="739140"/>
            <a:chOff x="6502" y="7859"/>
            <a:chExt cx="1906" cy="864"/>
          </a:xfrm>
        </p:grpSpPr>
        <p:grpSp>
          <p:nvGrpSpPr>
            <p:cNvPr id="6" name="Group 248">
              <a:extLst>
                <a:ext uri="{FF2B5EF4-FFF2-40B4-BE49-F238E27FC236}">
                  <a16:creationId xmlns:a16="http://schemas.microsoft.com/office/drawing/2014/main" id="{1B68B1E8-FF04-4DAE-A0AF-2CEB699E8D2A}"/>
                </a:ext>
              </a:extLst>
            </p:cNvPr>
            <p:cNvGrpSpPr/>
            <p:nvPr/>
          </p:nvGrpSpPr>
          <p:grpSpPr>
            <a:xfrm>
              <a:off x="6502" y="7859"/>
              <a:ext cx="1907" cy="865"/>
              <a:chOff x="5646" y="8899"/>
              <a:chExt cx="1907" cy="865"/>
            </a:xfrm>
          </p:grpSpPr>
          <p:sp>
            <p:nvSpPr>
              <p:cNvPr id="10" name="Oval 246">
                <a:extLst>
                  <a:ext uri="{FF2B5EF4-FFF2-40B4-BE49-F238E27FC236}">
                    <a16:creationId xmlns:a16="http://schemas.microsoft.com/office/drawing/2014/main" id="{39DB0D6B-2010-45B1-B407-822E03D7FC91}"/>
                  </a:ext>
                </a:extLst>
              </p:cNvPr>
              <p:cNvSpPr/>
              <p:nvPr/>
            </p:nvSpPr>
            <p:spPr>
              <a:xfrm>
                <a:off x="5646" y="8899"/>
                <a:ext cx="850" cy="850"/>
              </a:xfrm>
              <a:prstGeom prst="ellipse">
                <a:avLst/>
              </a:prstGeom>
              <a:gradFill rotWithShape="0">
                <a:gsLst>
                  <a:gs pos="0">
                    <a:srgbClr val="9BBB59"/>
                  </a:gs>
                  <a:gs pos="100000">
                    <a:srgbClr val="4E6128"/>
                  </a:gs>
                </a:gsLst>
                <a:lin ang="2700000" scaled="1"/>
                <a:tileRect/>
              </a:gradFill>
              <a:ln w="12700" cap="flat" cmpd="sng">
                <a:solidFill>
                  <a:srgbClr val="F2F2F2"/>
                </a:solidFill>
                <a:prstDash val="solid"/>
                <a:headEnd type="none" w="med" len="med"/>
                <a:tailEnd type="none" w="med" len="med"/>
              </a:ln>
              <a:effectLst>
                <a:outerShdw sy="50000" kx="-2453608" rotWithShape="0">
                  <a:srgbClr val="D6E3BC">
                    <a:alpha val="50000"/>
                  </a:srgbClr>
                </a:outerShdw>
              </a:effectLst>
            </p:spPr>
          </p:sp>
          <p:sp>
            <p:nvSpPr>
              <p:cNvPr id="11" name="Oval 247">
                <a:extLst>
                  <a:ext uri="{FF2B5EF4-FFF2-40B4-BE49-F238E27FC236}">
                    <a16:creationId xmlns:a16="http://schemas.microsoft.com/office/drawing/2014/main" id="{49B8F45B-CE07-480D-995B-A429EF86F09B}"/>
                  </a:ext>
                </a:extLst>
              </p:cNvPr>
              <p:cNvSpPr/>
              <p:nvPr/>
            </p:nvSpPr>
            <p:spPr>
              <a:xfrm>
                <a:off x="6703" y="8914"/>
                <a:ext cx="850" cy="850"/>
              </a:xfrm>
              <a:prstGeom prst="ellipse">
                <a:avLst/>
              </a:prstGeom>
              <a:gradFill rotWithShape="0">
                <a:gsLst>
                  <a:gs pos="0">
                    <a:srgbClr val="9BBB59"/>
                  </a:gs>
                  <a:gs pos="100000">
                    <a:srgbClr val="4E6128"/>
                  </a:gs>
                </a:gsLst>
                <a:lin ang="2700000" scaled="1"/>
                <a:tileRect/>
              </a:gradFill>
              <a:ln w="12700" cap="flat" cmpd="sng">
                <a:solidFill>
                  <a:srgbClr val="F2F2F2"/>
                </a:solidFill>
                <a:prstDash val="solid"/>
                <a:headEnd type="none" w="med" len="med"/>
                <a:tailEnd type="none" w="med" len="med"/>
              </a:ln>
              <a:effectLst>
                <a:outerShdw sy="50000" kx="-2453608" rotWithShape="0">
                  <a:srgbClr val="D6E3BC">
                    <a:alpha val="50000"/>
                  </a:srgbClr>
                </a:outerShdw>
              </a:effectLst>
            </p:spPr>
          </p:sp>
        </p:grpSp>
        <p:grpSp>
          <p:nvGrpSpPr>
            <p:cNvPr id="7" name="Group 257">
              <a:extLst>
                <a:ext uri="{FF2B5EF4-FFF2-40B4-BE49-F238E27FC236}">
                  <a16:creationId xmlns:a16="http://schemas.microsoft.com/office/drawing/2014/main" id="{4B34C694-E753-4CE9-B04A-95741A481D01}"/>
                </a:ext>
              </a:extLst>
            </p:cNvPr>
            <p:cNvGrpSpPr/>
            <p:nvPr/>
          </p:nvGrpSpPr>
          <p:grpSpPr>
            <a:xfrm>
              <a:off x="6600" y="7860"/>
              <a:ext cx="1625" cy="716"/>
              <a:chOff x="6600" y="7860"/>
              <a:chExt cx="1625" cy="716"/>
            </a:xfrm>
          </p:grpSpPr>
          <p:sp>
            <p:nvSpPr>
              <p:cNvPr id="8" name="Text Box 249">
                <a:extLst>
                  <a:ext uri="{FF2B5EF4-FFF2-40B4-BE49-F238E27FC236}">
                    <a16:creationId xmlns:a16="http://schemas.microsoft.com/office/drawing/2014/main" id="{5B00DA46-6BA3-4225-9EFD-4A5543DB1904}"/>
                  </a:ext>
                </a:extLst>
              </p:cNvPr>
              <p:cNvSpPr txBox="1"/>
              <p:nvPr/>
            </p:nvSpPr>
            <p:spPr>
              <a:xfrm>
                <a:off x="6600" y="7860"/>
                <a:ext cx="534" cy="717"/>
              </a:xfrm>
              <a:prstGeom prst="rect">
                <a:avLst/>
              </a:prstGeom>
              <a:noFill/>
              <a:ln w="6350">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3600" b="1" i="0" u="none" strike="noStrike" kern="100" cap="none" spc="0" normalizeH="0" baseline="0" noProof="0" dirty="0">
                    <a:ln>
                      <a:noFill/>
                    </a:ln>
                    <a:solidFill>
                      <a:srgbClr val="FFFFFF"/>
                    </a:solidFill>
                    <a:effectLst/>
                    <a:uLnTx/>
                    <a:uFillTx/>
                    <a:latin typeface="標楷體" panose="03000509000000000000" pitchFamily="65" charset="-120"/>
                    <a:ea typeface="標楷體" panose="03000509000000000000" pitchFamily="65" charset="-120"/>
                    <a:cs typeface="標楷體" panose="03000509000000000000" pitchFamily="65" charset="-120"/>
                    <a:sym typeface="Times New Roman" panose="02020603050405020304"/>
                  </a:rPr>
                  <a:t>前</a:t>
                </a:r>
                <a:endParaRPr kumimoji="0" lang="en-US" altLang="zh-CN" sz="3600" b="1" i="0" u="none" strike="noStrike" kern="100" cap="none" spc="0" normalizeH="0" baseline="0" noProof="0" dirty="0">
                  <a:ln>
                    <a:noFill/>
                  </a:ln>
                  <a:solidFill>
                    <a:srgbClr val="FFFFFF"/>
                  </a:solidFill>
                  <a:effectLst/>
                  <a:uLnTx/>
                  <a:uFillTx/>
                  <a:latin typeface="Times New Roman" panose="02020603050405020304"/>
                  <a:ea typeface="新細明體" panose="02020500000000000000" pitchFamily="18" charset="-120"/>
                  <a:cs typeface="Times New Roman" panose="02020603050405020304"/>
                  <a:sym typeface="Times New Roman" panose="02020603050405020304"/>
                </a:endParaRPr>
              </a:p>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3600" b="0" i="0" u="none" strike="noStrike" kern="100" cap="none" spc="0" normalizeH="0" baseline="0" noProof="0" dirty="0">
                    <a:ln>
                      <a:noFill/>
                    </a:ln>
                    <a:solidFill>
                      <a:srgbClr val="FFFFFF"/>
                    </a:solidFill>
                    <a:effectLst/>
                    <a:uLnTx/>
                    <a:uFillTx/>
                    <a:latin typeface="Times New Roman" panose="02020603050405020304"/>
                    <a:ea typeface="SimSun" panose="02010600030101010101" pitchFamily="2" charset="-122"/>
                    <a:cs typeface="Times New Roman" panose="02020603050405020304"/>
                    <a:sym typeface="Times New Roman" panose="02020603050405020304"/>
                  </a:rPr>
                  <a:t> </a:t>
                </a:r>
              </a:p>
            </p:txBody>
          </p:sp>
          <p:sp>
            <p:nvSpPr>
              <p:cNvPr id="9" name="Text Box 250">
                <a:extLst>
                  <a:ext uri="{FF2B5EF4-FFF2-40B4-BE49-F238E27FC236}">
                    <a16:creationId xmlns:a16="http://schemas.microsoft.com/office/drawing/2014/main" id="{ABA41D2C-43A4-4881-94C8-FC9FB1C7EB8F}"/>
                  </a:ext>
                </a:extLst>
              </p:cNvPr>
              <p:cNvSpPr txBox="1"/>
              <p:nvPr/>
            </p:nvSpPr>
            <p:spPr>
              <a:xfrm>
                <a:off x="7691" y="7860"/>
                <a:ext cx="534" cy="717"/>
              </a:xfrm>
              <a:prstGeom prst="rect">
                <a:avLst/>
              </a:prstGeom>
              <a:noFill/>
              <a:ln w="6350">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3600" b="1" i="0" u="none" strike="noStrike" kern="100" cap="none" spc="0" normalizeH="0" baseline="0" noProof="0" dirty="0">
                    <a:ln>
                      <a:noFill/>
                    </a:ln>
                    <a:solidFill>
                      <a:srgbClr val="FFFFFF"/>
                    </a:solidFill>
                    <a:effectLst/>
                    <a:uLnTx/>
                    <a:uFillTx/>
                    <a:latin typeface="標楷體" panose="03000509000000000000" pitchFamily="65" charset="-120"/>
                    <a:ea typeface="標楷體" panose="03000509000000000000" pitchFamily="65" charset="-120"/>
                    <a:cs typeface="標楷體" panose="03000509000000000000" pitchFamily="65" charset="-120"/>
                    <a:sym typeface="Times New Roman" panose="02020603050405020304"/>
                  </a:rPr>
                  <a:t>言</a:t>
                </a:r>
                <a:endParaRPr kumimoji="0" lang="en-US" altLang="zh-CN" sz="3600" b="1" i="0" u="none" strike="noStrike" kern="100" cap="none" spc="0" normalizeH="0" baseline="0" noProof="0" dirty="0">
                  <a:ln>
                    <a:noFill/>
                  </a:ln>
                  <a:solidFill>
                    <a:srgbClr val="FFFFFF"/>
                  </a:solidFill>
                  <a:effectLst/>
                  <a:uLnTx/>
                  <a:uFillTx/>
                  <a:latin typeface="Times New Roman" panose="02020603050405020304"/>
                  <a:ea typeface="新細明體" panose="02020500000000000000" pitchFamily="18" charset="-120"/>
                  <a:cs typeface="Times New Roman" panose="02020603050405020304"/>
                  <a:sym typeface="Times New Roman" panose="02020603050405020304"/>
                </a:endParaRPr>
              </a:p>
              <a:p>
                <a:pPr marL="0" marR="0" lvl="0" indent="0" defTabSz="914400" eaLnBrk="1" fontAlgn="base" latinLnBrk="0" hangingPunct="1">
                  <a:lnSpc>
                    <a:spcPct val="100000"/>
                  </a:lnSpc>
                  <a:spcBef>
                    <a:spcPct val="0"/>
                  </a:spcBef>
                  <a:spcAft>
                    <a:spcPct val="0"/>
                  </a:spcAft>
                  <a:buClrTx/>
                  <a:buSzTx/>
                  <a:buFontTx/>
                  <a:buNone/>
                  <a:tabLst/>
                  <a:defRPr/>
                </a:pPr>
                <a:r>
                  <a:rPr kumimoji="0" lang="en-US" altLang="zh-CN" sz="3600" b="0" i="0" u="none" strike="noStrike" kern="100" cap="none" spc="0" normalizeH="0" baseline="0" noProof="0" dirty="0">
                    <a:ln>
                      <a:noFill/>
                    </a:ln>
                    <a:solidFill>
                      <a:srgbClr val="FFFFFF"/>
                    </a:solidFill>
                    <a:effectLst/>
                    <a:uLnTx/>
                    <a:uFillTx/>
                    <a:latin typeface="Times New Roman" panose="02020603050405020304"/>
                    <a:ea typeface="SimSun" panose="02010600030101010101" pitchFamily="2" charset="-122"/>
                    <a:cs typeface="Times New Roman" panose="02020603050405020304"/>
                    <a:sym typeface="Times New Roman" panose="02020603050405020304"/>
                  </a:rPr>
                  <a:t> </a:t>
                </a:r>
              </a:p>
            </p:txBody>
          </p:sp>
        </p:grpSp>
      </p:grpSp>
      <p:sp>
        <p:nvSpPr>
          <p:cNvPr id="3" name="投影片編號版面配置區 2">
            <a:extLst>
              <a:ext uri="{FF2B5EF4-FFF2-40B4-BE49-F238E27FC236}">
                <a16:creationId xmlns:a16="http://schemas.microsoft.com/office/drawing/2014/main" id="{6D3AF05D-50CA-4A49-867D-BF55F89FF77C}"/>
              </a:ext>
            </a:extLst>
          </p:cNvPr>
          <p:cNvSpPr>
            <a:spLocks noGrp="1"/>
          </p:cNvSpPr>
          <p:nvPr>
            <p:ph type="sldNum" sz="quarter" idx="12"/>
          </p:nvPr>
        </p:nvSpPr>
        <p:spPr/>
        <p:txBody>
          <a:bodyPr/>
          <a:lstStyle/>
          <a:p>
            <a:fld id="{10E6A508-BB07-4B8A-901D-15D03AC66BA5}" type="slidenum">
              <a:rPr lang="zh-HK" altLang="en-US" smtClean="0"/>
              <a:t>2</a:t>
            </a:fld>
            <a:endParaRPr lang="zh-HK" altLang="en-US"/>
          </a:p>
        </p:txBody>
      </p:sp>
    </p:spTree>
    <p:extLst>
      <p:ext uri="{BB962C8B-B14F-4D97-AF65-F5344CB8AC3E}">
        <p14:creationId xmlns:p14="http://schemas.microsoft.com/office/powerpoint/2010/main" val="2365396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3615375-1B53-4C80-98BD-64220E963D4B}"/>
              </a:ext>
            </a:extLst>
          </p:cNvPr>
          <p:cNvSpPr>
            <a:spLocks noGrp="1"/>
          </p:cNvSpPr>
          <p:nvPr>
            <p:ph type="title"/>
          </p:nvPr>
        </p:nvSpPr>
        <p:spPr/>
        <p:txBody>
          <a:bodyPr/>
          <a:lstStyle/>
          <a:p>
            <a:pPr algn="ctr"/>
            <a:r>
              <a:rPr lang="en-US" altLang="zh-TW" dirty="0">
                <a:solidFill>
                  <a:srgbClr val="0000FF"/>
                </a:solidFill>
                <a:latin typeface="標楷體" panose="03000509000000000000" pitchFamily="65" charset="-120"/>
                <a:ea typeface="標楷體" panose="03000509000000000000" pitchFamily="65" charset="-120"/>
              </a:rPr>
              <a:t>《</a:t>
            </a:r>
            <a:r>
              <a:rPr lang="zh-TW" altLang="en-US" dirty="0">
                <a:solidFill>
                  <a:srgbClr val="0000FF"/>
                </a:solidFill>
                <a:latin typeface="標楷體" panose="03000509000000000000" pitchFamily="65" charset="-120"/>
                <a:ea typeface="標楷體" panose="03000509000000000000" pitchFamily="65" charset="-120"/>
              </a:rPr>
              <a:t>香港國安法</a:t>
            </a:r>
            <a:r>
              <a:rPr lang="en-US" altLang="zh-TW" dirty="0">
                <a:solidFill>
                  <a:srgbClr val="0000FF"/>
                </a:solidFill>
                <a:latin typeface="標楷體" panose="03000509000000000000" pitchFamily="65" charset="-120"/>
                <a:ea typeface="標楷體" panose="03000509000000000000" pitchFamily="65" charset="-120"/>
              </a:rPr>
              <a:t>》</a:t>
            </a:r>
            <a:r>
              <a:rPr lang="zh-TW" altLang="en-US" dirty="0">
                <a:solidFill>
                  <a:srgbClr val="0000FF"/>
                </a:solidFill>
                <a:latin typeface="標楷體" panose="03000509000000000000" pitchFamily="65" charset="-120"/>
                <a:ea typeface="標楷體" panose="03000509000000000000" pitchFamily="65" charset="-120"/>
              </a:rPr>
              <a:t>是如何成為本地法律的？</a:t>
            </a:r>
            <a:endParaRPr lang="zh-HK" altLang="en-US" dirty="0">
              <a:solidFill>
                <a:srgbClr val="0000FF"/>
              </a:solidFill>
              <a:latin typeface="標楷體" panose="03000509000000000000" pitchFamily="65" charset="-120"/>
              <a:ea typeface="標楷體" panose="03000509000000000000" pitchFamily="65" charset="-120"/>
            </a:endParaRPr>
          </a:p>
        </p:txBody>
      </p:sp>
      <p:sp>
        <p:nvSpPr>
          <p:cNvPr id="3" name="直排文字版面配置區 2">
            <a:extLst>
              <a:ext uri="{FF2B5EF4-FFF2-40B4-BE49-F238E27FC236}">
                <a16:creationId xmlns:a16="http://schemas.microsoft.com/office/drawing/2014/main" id="{1AA8CAD3-0A16-49CA-94BD-462D0A35ACD8}"/>
              </a:ext>
            </a:extLst>
          </p:cNvPr>
          <p:cNvSpPr>
            <a:spLocks noGrp="1"/>
          </p:cNvSpPr>
          <p:nvPr>
            <p:ph type="body" orient="vert" idx="1"/>
          </p:nvPr>
        </p:nvSpPr>
        <p:spPr>
          <a:xfrm>
            <a:off x="838199" y="2619254"/>
            <a:ext cx="5058611" cy="4149553"/>
          </a:xfrm>
        </p:spPr>
        <p:txBody>
          <a:bodyPr vert="horz">
            <a:normAutofit/>
          </a:bodyPr>
          <a:lstStyle/>
          <a:p>
            <a:pPr marL="0" lvl="0" indent="0">
              <a:lnSpc>
                <a:spcPts val="4300"/>
              </a:lnSpc>
              <a:spcBef>
                <a:spcPts val="300"/>
              </a:spcBef>
              <a:spcAft>
                <a:spcPts val="0"/>
              </a:spcAft>
              <a:buFont typeface="Wingdings" panose="05000000000000000000" pitchFamily="2" charset="2"/>
              <a:buChar char="§"/>
            </a:pPr>
            <a:r>
              <a:rPr lang="zh-TW" altLang="en-US" sz="3000" kern="100" dirty="0">
                <a:latin typeface="Times New Roman" panose="02020603050405020304" pitchFamily="18" charset="0"/>
                <a:ea typeface="標楷體" panose="03000509000000000000" pitchFamily="65" charset="-120"/>
                <a:cs typeface="Times New Roman" panose="02020603050405020304" pitchFamily="18" charset="0"/>
              </a:rPr>
              <a:t>有人擔心全國人大常委會不斷在港頒布全國性法律，使香港失去高度自治，這有可能發生嗎？</a:t>
            </a:r>
            <a:endParaRPr lang="en-US" altLang="zh-TW" sz="3000" kern="100" dirty="0">
              <a:latin typeface="Times New Roman" panose="02020603050405020304" pitchFamily="18" charset="0"/>
              <a:ea typeface="標楷體" panose="03000509000000000000" pitchFamily="65" charset="-120"/>
              <a:cs typeface="Times New Roman" panose="02020603050405020304" pitchFamily="18" charset="0"/>
            </a:endParaRPr>
          </a:p>
          <a:p>
            <a:pPr marL="0" lvl="0" indent="0">
              <a:spcBef>
                <a:spcPts val="300"/>
              </a:spcBef>
              <a:spcAft>
                <a:spcPts val="0"/>
              </a:spcAft>
              <a:buNone/>
            </a:pPr>
            <a:r>
              <a:rPr lang="en-US" altLang="zh-TW" u="sng" kern="100" dirty="0">
                <a:solidFill>
                  <a:srgbClr val="FF0000"/>
                </a:solidFill>
                <a:latin typeface="Times New Roman" panose="02020603050405020304" pitchFamily="18" charset="0"/>
                <a:ea typeface="標楷體" panose="03000509000000000000" pitchFamily="65" charset="-120"/>
              </a:rPr>
              <a:t>_______________________</a:t>
            </a:r>
          </a:p>
          <a:p>
            <a:pPr marL="0" lvl="0" indent="0">
              <a:spcBef>
                <a:spcPts val="300"/>
              </a:spcBef>
              <a:spcAft>
                <a:spcPts val="0"/>
              </a:spcAft>
              <a:buNone/>
            </a:pPr>
            <a:r>
              <a:rPr lang="en-US" altLang="zh-TW" u="sng" kern="100" dirty="0">
                <a:solidFill>
                  <a:srgbClr val="FF0000"/>
                </a:solidFill>
                <a:latin typeface="Times New Roman" panose="02020603050405020304" pitchFamily="18" charset="0"/>
                <a:ea typeface="標楷體" panose="03000509000000000000" pitchFamily="65" charset="-120"/>
              </a:rPr>
              <a:t>____________________    _                            </a:t>
            </a:r>
          </a:p>
          <a:p>
            <a:pPr marL="0" indent="0">
              <a:buNone/>
            </a:pPr>
            <a:endParaRPr lang="zh-HK" altLang="en-US" kern="100" dirty="0">
              <a:latin typeface="Times New Roman" panose="02020603050405020304" pitchFamily="18" charset="0"/>
              <a:ea typeface="標楷體" panose="03000509000000000000" pitchFamily="65" charset="-120"/>
              <a:cs typeface="Times New Roman" panose="02020603050405020304" pitchFamily="18" charset="0"/>
            </a:endParaRPr>
          </a:p>
        </p:txBody>
      </p:sp>
      <p:pic>
        <p:nvPicPr>
          <p:cNvPr id="4" name="Google Shape;450;p27" descr="做一做_logo">
            <a:extLst>
              <a:ext uri="{FF2B5EF4-FFF2-40B4-BE49-F238E27FC236}">
                <a16:creationId xmlns:a16="http://schemas.microsoft.com/office/drawing/2014/main" id="{92CD5397-2EE4-4CF8-B902-335AE089DCC6}"/>
              </a:ext>
            </a:extLst>
          </p:cNvPr>
          <p:cNvPicPr preferRelativeResize="0"/>
          <p:nvPr/>
        </p:nvPicPr>
        <p:blipFill rotWithShape="1">
          <a:blip r:embed="rId2"/>
          <a:srcRect/>
          <a:stretch>
            <a:fillRect/>
          </a:stretch>
        </p:blipFill>
        <p:spPr>
          <a:xfrm>
            <a:off x="173888" y="897986"/>
            <a:ext cx="2585353" cy="1265984"/>
          </a:xfrm>
          <a:prstGeom prst="rect">
            <a:avLst/>
          </a:prstGeom>
          <a:noFill/>
          <a:ln>
            <a:noFill/>
          </a:ln>
        </p:spPr>
      </p:pic>
      <p:sp>
        <p:nvSpPr>
          <p:cNvPr id="5" name="投影片編號版面配置區 4">
            <a:extLst>
              <a:ext uri="{FF2B5EF4-FFF2-40B4-BE49-F238E27FC236}">
                <a16:creationId xmlns:a16="http://schemas.microsoft.com/office/drawing/2014/main" id="{20F3E852-97A6-415F-B19A-0BEE8E85B30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5CDD89-5345-4FD7-B7CB-2239A741417B}" type="slidenum">
              <a:rPr kumimoji="0" lang="en-US" altLang="zh-TW" sz="1200" b="0" i="0" u="none" strike="noStrike" kern="1200" cap="none" spc="0" normalizeH="0" baseline="0" noProof="0" smtClean="0">
                <a:ln>
                  <a:noFill/>
                </a:ln>
                <a:solidFill>
                  <a:srgbClr val="898989"/>
                </a:solidFill>
                <a:effectLst/>
                <a:uLnTx/>
                <a:uFillTx/>
                <a:latin typeface="Calibri" panose="020F0502020204030204" charset="0"/>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altLang="zh-TW" sz="1200" b="0" i="0" u="none" strike="noStrike" kern="1200" cap="none" spc="0" normalizeH="0" baseline="0" noProof="0">
              <a:ln>
                <a:noFill/>
              </a:ln>
              <a:solidFill>
                <a:srgbClr val="898989"/>
              </a:solidFill>
              <a:effectLst/>
              <a:uLnTx/>
              <a:uFillTx/>
              <a:latin typeface="Calibri" panose="020F0502020204030204" charset="0"/>
              <a:ea typeface="新細明體" panose="02020500000000000000" pitchFamily="18" charset="-120"/>
              <a:cs typeface="+mn-cs"/>
            </a:endParaRPr>
          </a:p>
        </p:txBody>
      </p:sp>
      <p:sp>
        <p:nvSpPr>
          <p:cNvPr id="6" name="文字方塊 5">
            <a:extLst>
              <a:ext uri="{FF2B5EF4-FFF2-40B4-BE49-F238E27FC236}">
                <a16:creationId xmlns:a16="http://schemas.microsoft.com/office/drawing/2014/main" id="{886A2142-E536-48EC-9CF6-E5170CE183D9}"/>
              </a:ext>
            </a:extLst>
          </p:cNvPr>
          <p:cNvSpPr txBox="1"/>
          <p:nvPr/>
        </p:nvSpPr>
        <p:spPr>
          <a:xfrm>
            <a:off x="2963779" y="1299657"/>
            <a:ext cx="8161421" cy="954107"/>
          </a:xfrm>
          <a:prstGeom prst="rect">
            <a:avLst/>
          </a:prstGeom>
          <a:noFill/>
        </p:spPr>
        <p:txBody>
          <a:bodyPr wrap="square" rtlCol="0">
            <a:spAutoFit/>
          </a:bodyPr>
          <a:lstStyle/>
          <a:p>
            <a:r>
              <a:rPr lang="zh-TW" altLang="en-US" sz="2800" b="1" dirty="0">
                <a:solidFill>
                  <a:srgbClr val="3333FF"/>
                </a:solidFill>
                <a:latin typeface="標楷體" panose="03000509000000000000" pitchFamily="65" charset="-120"/>
                <a:ea typeface="標楷體" panose="03000509000000000000" pitchFamily="65" charset="-120"/>
              </a:rPr>
              <a:t>怎麼有人說</a:t>
            </a:r>
            <a:r>
              <a:rPr lang="en-US" altLang="zh-TW" sz="2800" b="1" dirty="0">
                <a:solidFill>
                  <a:srgbClr val="3333FF"/>
                </a:solidFill>
                <a:latin typeface="標楷體" panose="03000509000000000000" pitchFamily="65" charset="-120"/>
                <a:ea typeface="標楷體" panose="03000509000000000000" pitchFamily="65" charset="-120"/>
              </a:rPr>
              <a:t>《</a:t>
            </a:r>
            <a:r>
              <a:rPr lang="zh-TW" altLang="en-US" sz="2800" b="1" dirty="0">
                <a:solidFill>
                  <a:srgbClr val="3333FF"/>
                </a:solidFill>
                <a:latin typeface="標楷體" panose="03000509000000000000" pitchFamily="65" charset="-120"/>
                <a:ea typeface="標楷體" panose="03000509000000000000" pitchFamily="65" charset="-120"/>
              </a:rPr>
              <a:t>香港國安法</a:t>
            </a:r>
            <a:r>
              <a:rPr lang="en-US" altLang="zh-TW" sz="2800" b="1" dirty="0">
                <a:solidFill>
                  <a:srgbClr val="3333FF"/>
                </a:solidFill>
                <a:latin typeface="標楷體" panose="03000509000000000000" pitchFamily="65" charset="-120"/>
                <a:ea typeface="標楷體" panose="03000509000000000000" pitchFamily="65" charset="-120"/>
              </a:rPr>
              <a:t>》</a:t>
            </a:r>
            <a:r>
              <a:rPr lang="zh-TW" altLang="en-US" sz="2800" b="1" dirty="0">
                <a:solidFill>
                  <a:srgbClr val="3333FF"/>
                </a:solidFill>
                <a:latin typeface="標楷體" panose="03000509000000000000" pitchFamily="65" charset="-120"/>
                <a:ea typeface="標楷體" panose="03000509000000000000" pitchFamily="65" charset="-120"/>
              </a:rPr>
              <a:t>沒有法律基礎和違反</a:t>
            </a:r>
            <a:r>
              <a:rPr lang="en-US" altLang="zh-TW" sz="2800" b="1" dirty="0">
                <a:solidFill>
                  <a:srgbClr val="3333FF"/>
                </a:solidFill>
                <a:latin typeface="標楷體" panose="03000509000000000000" pitchFamily="65" charset="-120"/>
                <a:ea typeface="標楷體" panose="03000509000000000000" pitchFamily="65" charset="-120"/>
              </a:rPr>
              <a:t>《</a:t>
            </a:r>
            <a:r>
              <a:rPr lang="zh-TW" altLang="en-US" sz="2800" b="1" dirty="0">
                <a:solidFill>
                  <a:srgbClr val="3333FF"/>
                </a:solidFill>
                <a:latin typeface="標楷體" panose="03000509000000000000" pitchFamily="65" charset="-120"/>
                <a:ea typeface="標楷體" panose="03000509000000000000" pitchFamily="65" charset="-120"/>
              </a:rPr>
              <a:t>基本法</a:t>
            </a:r>
            <a:r>
              <a:rPr lang="en-US" altLang="zh-TW" sz="2800" b="1" dirty="0">
                <a:solidFill>
                  <a:srgbClr val="3333FF"/>
                </a:solidFill>
                <a:latin typeface="標楷體" panose="03000509000000000000" pitchFamily="65" charset="-120"/>
                <a:ea typeface="標楷體" panose="03000509000000000000" pitchFamily="65" charset="-120"/>
              </a:rPr>
              <a:t>》</a:t>
            </a:r>
            <a:r>
              <a:rPr lang="zh-TW" altLang="en-US" sz="2800" b="1" dirty="0">
                <a:solidFill>
                  <a:srgbClr val="3333FF"/>
                </a:solidFill>
                <a:latin typeface="標楷體" panose="03000509000000000000" pitchFamily="65" charset="-120"/>
                <a:ea typeface="標楷體" panose="03000509000000000000" pitchFamily="65" charset="-120"/>
              </a:rPr>
              <a:t>？</a:t>
            </a:r>
            <a:endParaRPr lang="zh-HK" altLang="en-US" sz="2800" b="1" dirty="0">
              <a:solidFill>
                <a:srgbClr val="3333FF"/>
              </a:solidFill>
              <a:latin typeface="標楷體" panose="03000509000000000000" pitchFamily="65" charset="-120"/>
              <a:ea typeface="標楷體" panose="03000509000000000000" pitchFamily="65" charset="-120"/>
            </a:endParaRPr>
          </a:p>
        </p:txBody>
      </p:sp>
      <p:pic>
        <p:nvPicPr>
          <p:cNvPr id="7" name="圖片 6">
            <a:extLst>
              <a:ext uri="{FF2B5EF4-FFF2-40B4-BE49-F238E27FC236}">
                <a16:creationId xmlns:a16="http://schemas.microsoft.com/office/drawing/2014/main" id="{B905B846-E8CB-4F30-89C9-C990DF0DADE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295192" y="2293246"/>
            <a:ext cx="4776536" cy="4419392"/>
          </a:xfrm>
          <a:prstGeom prst="rect">
            <a:avLst/>
          </a:prstGeom>
          <a:noFill/>
          <a:ln w="19050">
            <a:solidFill>
              <a:schemeClr val="accent1"/>
            </a:solidFill>
          </a:ln>
        </p:spPr>
      </p:pic>
    </p:spTree>
    <p:extLst>
      <p:ext uri="{BB962C8B-B14F-4D97-AF65-F5344CB8AC3E}">
        <p14:creationId xmlns:p14="http://schemas.microsoft.com/office/powerpoint/2010/main" val="198301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500"/>
                                        <p:tgtEl>
                                          <p:spTgt spid="3">
                                            <p:txEl>
                                              <p:pRg st="1" end="1"/>
                                            </p:txEl>
                                          </p:spTgt>
                                        </p:tgtEl>
                                      </p:cBhvr>
                                    </p:animEffect>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0E91F5CA-B392-444C-88E3-BF5BAAEBDE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459807F-B6FA-44D3-9A53-C55B6B5688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80681"/>
            <a:ext cx="12192000" cy="2777318"/>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標題 1">
            <a:extLst>
              <a:ext uri="{FF2B5EF4-FFF2-40B4-BE49-F238E27FC236}">
                <a16:creationId xmlns:a16="http://schemas.microsoft.com/office/drawing/2014/main" id="{79D4C75A-3418-4C7C-8590-9ED0CCE2CC5D}"/>
              </a:ext>
            </a:extLst>
          </p:cNvPr>
          <p:cNvSpPr>
            <a:spLocks noGrp="1"/>
          </p:cNvSpPr>
          <p:nvPr>
            <p:ph type="title"/>
          </p:nvPr>
        </p:nvSpPr>
        <p:spPr>
          <a:xfrm>
            <a:off x="1255060" y="5279511"/>
            <a:ext cx="9681882" cy="739880"/>
          </a:xfrm>
        </p:spPr>
        <p:txBody>
          <a:bodyPr vert="horz" lIns="91440" tIns="45720" rIns="91440" bIns="45720" rtlCol="0" anchor="b">
            <a:normAutofit/>
          </a:bodyPr>
          <a:lstStyle/>
          <a:p>
            <a:pPr marL="228600" lvl="0" indent="-228600" algn="ctr">
              <a:defRPr/>
            </a:pPr>
            <a:r>
              <a:rPr lang="en-US" altLang="zh-TW" sz="3600" b="1">
                <a:solidFill>
                  <a:schemeClr val="tx1">
                    <a:lumMod val="85000"/>
                    <a:lumOff val="15000"/>
                  </a:schemeClr>
                </a:solidFill>
                <a:effectLst/>
              </a:rPr>
              <a:t> 《</a:t>
            </a:r>
            <a:r>
              <a:rPr lang="zh-TW" altLang="en-US" sz="3600" b="1">
                <a:solidFill>
                  <a:schemeClr val="tx1">
                    <a:lumMod val="85000"/>
                    <a:lumOff val="15000"/>
                  </a:schemeClr>
                </a:solidFill>
                <a:effectLst/>
              </a:rPr>
              <a:t>香港國安法</a:t>
            </a:r>
            <a:r>
              <a:rPr lang="en-US" altLang="zh-TW" sz="3600" b="1">
                <a:solidFill>
                  <a:schemeClr val="tx1">
                    <a:lumMod val="85000"/>
                    <a:lumOff val="15000"/>
                  </a:schemeClr>
                </a:solidFill>
                <a:effectLst/>
              </a:rPr>
              <a:t>》</a:t>
            </a:r>
            <a:r>
              <a:rPr lang="zh-TW" altLang="en-US" sz="3600" b="1">
                <a:solidFill>
                  <a:schemeClr val="tx1">
                    <a:lumMod val="85000"/>
                    <a:lumOff val="15000"/>
                  </a:schemeClr>
                </a:solidFill>
                <a:effectLst/>
              </a:rPr>
              <a:t>是何時</a:t>
            </a:r>
            <a:r>
              <a:rPr lang="zh-TW" altLang="en-US" sz="3600" b="1">
                <a:solidFill>
                  <a:schemeClr val="tx1">
                    <a:lumMod val="85000"/>
                    <a:lumOff val="15000"/>
                  </a:schemeClr>
                </a:solidFill>
              </a:rPr>
              <a:t>成為本地</a:t>
            </a:r>
            <a:r>
              <a:rPr lang="zh-TW" altLang="en-US" sz="3600" b="1">
                <a:solidFill>
                  <a:schemeClr val="tx1">
                    <a:lumMod val="85000"/>
                    <a:lumOff val="15000"/>
                  </a:schemeClr>
                </a:solidFill>
                <a:effectLst/>
              </a:rPr>
              <a:t>法律的？</a:t>
            </a:r>
            <a:endParaRPr lang="en-US" altLang="zh-HK" sz="3600">
              <a:solidFill>
                <a:schemeClr val="tx1">
                  <a:lumMod val="85000"/>
                  <a:lumOff val="15000"/>
                </a:schemeClr>
              </a:solidFill>
            </a:endParaRPr>
          </a:p>
        </p:txBody>
      </p:sp>
      <p:sp>
        <p:nvSpPr>
          <p:cNvPr id="3" name="文字版面配置區 2">
            <a:extLst>
              <a:ext uri="{FF2B5EF4-FFF2-40B4-BE49-F238E27FC236}">
                <a16:creationId xmlns:a16="http://schemas.microsoft.com/office/drawing/2014/main" id="{96179805-EA8B-45A6-A7E2-5026CE0C35B2}"/>
              </a:ext>
            </a:extLst>
          </p:cNvPr>
          <p:cNvSpPr>
            <a:spLocks noGrp="1"/>
          </p:cNvSpPr>
          <p:nvPr>
            <p:ph type="body" idx="1"/>
          </p:nvPr>
        </p:nvSpPr>
        <p:spPr>
          <a:xfrm>
            <a:off x="2426447" y="6019391"/>
            <a:ext cx="7315199" cy="365125"/>
          </a:xfrm>
        </p:spPr>
        <p:txBody>
          <a:bodyPr vert="horz" lIns="91440" tIns="45720" rIns="91440" bIns="45720" rtlCol="0" anchor="t">
            <a:normAutofit/>
          </a:bodyPr>
          <a:lstStyle/>
          <a:p>
            <a:pPr algn="ctr"/>
            <a:r>
              <a:rPr lang="zh-TW" altLang="en-US" sz="1600" b="1">
                <a:solidFill>
                  <a:schemeClr val="tx1">
                    <a:lumMod val="85000"/>
                    <a:lumOff val="15000"/>
                  </a:schemeClr>
                </a:solidFill>
                <a:effectLst/>
              </a:rPr>
              <a:t>等待了</a:t>
            </a:r>
            <a:r>
              <a:rPr lang="en-US" altLang="zh-TW" sz="1600" b="1">
                <a:solidFill>
                  <a:schemeClr val="tx1">
                    <a:lumMod val="85000"/>
                    <a:lumOff val="15000"/>
                  </a:schemeClr>
                </a:solidFill>
                <a:effectLst/>
              </a:rPr>
              <a:t>23</a:t>
            </a:r>
            <a:r>
              <a:rPr lang="zh-TW" altLang="en-US" sz="1600" b="1">
                <a:solidFill>
                  <a:schemeClr val="tx1">
                    <a:lumMod val="85000"/>
                    <a:lumOff val="15000"/>
                  </a:schemeClr>
                </a:solidFill>
                <a:effectLst/>
              </a:rPr>
              <a:t>年，中央政府始推動</a:t>
            </a:r>
            <a:r>
              <a:rPr lang="en-US" altLang="zh-TW" sz="1600" b="1">
                <a:solidFill>
                  <a:schemeClr val="tx1">
                    <a:lumMod val="85000"/>
                    <a:lumOff val="15000"/>
                  </a:schemeClr>
                </a:solidFill>
                <a:effectLst/>
              </a:rPr>
              <a:t>《</a:t>
            </a:r>
            <a:r>
              <a:rPr lang="zh-TW" altLang="en-US" sz="1600" b="1">
                <a:solidFill>
                  <a:schemeClr val="tx1">
                    <a:lumMod val="85000"/>
                    <a:lumOff val="15000"/>
                  </a:schemeClr>
                </a:solidFill>
                <a:effectLst/>
              </a:rPr>
              <a:t>香港國安法</a:t>
            </a:r>
            <a:r>
              <a:rPr lang="en-US" altLang="zh-TW" sz="1600" b="1">
                <a:solidFill>
                  <a:schemeClr val="tx1">
                    <a:lumMod val="85000"/>
                    <a:lumOff val="15000"/>
                  </a:schemeClr>
                </a:solidFill>
                <a:effectLst/>
              </a:rPr>
              <a:t>》</a:t>
            </a:r>
            <a:r>
              <a:rPr lang="zh-TW" altLang="en-US" sz="1600" b="1">
                <a:solidFill>
                  <a:schemeClr val="tx1">
                    <a:lumMod val="85000"/>
                    <a:lumOff val="15000"/>
                  </a:schemeClr>
                </a:solidFill>
                <a:effectLst/>
              </a:rPr>
              <a:t>的立法</a:t>
            </a:r>
            <a:endParaRPr lang="en-US" altLang="zh-HK" sz="1600">
              <a:solidFill>
                <a:schemeClr val="tx1">
                  <a:lumMod val="85000"/>
                  <a:lumOff val="15000"/>
                </a:schemeClr>
              </a:solidFill>
            </a:endParaRPr>
          </a:p>
        </p:txBody>
      </p:sp>
      <p:pic>
        <p:nvPicPr>
          <p:cNvPr id="9" name="圖片 8" descr="一張含有 文字 的圖片&#10;&#10;自動產生的描述">
            <a:extLst>
              <a:ext uri="{FF2B5EF4-FFF2-40B4-BE49-F238E27FC236}">
                <a16:creationId xmlns:a16="http://schemas.microsoft.com/office/drawing/2014/main" id="{BF9914AA-1052-442B-BB3B-C887907E20FF}"/>
              </a:ext>
            </a:extLst>
          </p:cNvPr>
          <p:cNvPicPr>
            <a:picLocks noChangeAspect="1"/>
          </p:cNvPicPr>
          <p:nvPr/>
        </p:nvPicPr>
        <p:blipFill rotWithShape="1">
          <a:blip r:embed="rId2">
            <a:extLst>
              <a:ext uri="{28A0092B-C50C-407E-A947-70E740481C1C}">
                <a14:useLocalDpi xmlns:a14="http://schemas.microsoft.com/office/drawing/2010/main" val="0"/>
              </a:ext>
            </a:extLst>
          </a:blip>
          <a:srcRect t="14165"/>
          <a:stretch/>
        </p:blipFill>
        <p:spPr>
          <a:xfrm>
            <a:off x="20" y="10"/>
            <a:ext cx="12191979" cy="5886523"/>
          </a:xfrm>
          <a:custGeom>
            <a:avLst/>
            <a:gdLst/>
            <a:ahLst/>
            <a:cxnLst/>
            <a:rect l="l" t="t" r="r" b="b"/>
            <a:pathLst>
              <a:path w="12191999" h="5886533">
                <a:moveTo>
                  <a:pt x="4721173" y="4907914"/>
                </a:moveTo>
                <a:lnTo>
                  <a:pt x="4722109" y="4908125"/>
                </a:lnTo>
                <a:cubicBezTo>
                  <a:pt x="4721143" y="4908767"/>
                  <a:pt x="4718263" y="4909373"/>
                  <a:pt x="4717199" y="4909396"/>
                </a:cubicBezTo>
                <a:close/>
                <a:moveTo>
                  <a:pt x="0" y="0"/>
                </a:moveTo>
                <a:lnTo>
                  <a:pt x="12191999" y="0"/>
                </a:lnTo>
                <a:lnTo>
                  <a:pt x="12191999" y="5751311"/>
                </a:lnTo>
                <a:lnTo>
                  <a:pt x="12140860" y="5770509"/>
                </a:lnTo>
                <a:cubicBezTo>
                  <a:pt x="12126656" y="5772723"/>
                  <a:pt x="12093589" y="5827925"/>
                  <a:pt x="12080161" y="5826358"/>
                </a:cubicBezTo>
                <a:cubicBezTo>
                  <a:pt x="11978188" y="5850511"/>
                  <a:pt x="11967361" y="5873564"/>
                  <a:pt x="11917885" y="5861578"/>
                </a:cubicBezTo>
                <a:cubicBezTo>
                  <a:pt x="11872779" y="5859863"/>
                  <a:pt x="11928861" y="5896778"/>
                  <a:pt x="11894610" y="5883738"/>
                </a:cubicBezTo>
                <a:cubicBezTo>
                  <a:pt x="11860359" y="5870698"/>
                  <a:pt x="11736091" y="5807232"/>
                  <a:pt x="11712379" y="5783337"/>
                </a:cubicBezTo>
                <a:cubicBezTo>
                  <a:pt x="11688667" y="5759442"/>
                  <a:pt x="11627912" y="5782933"/>
                  <a:pt x="11585366" y="5740371"/>
                </a:cubicBezTo>
                <a:lnTo>
                  <a:pt x="11516470" y="5663679"/>
                </a:lnTo>
                <a:cubicBezTo>
                  <a:pt x="11468274" y="5661847"/>
                  <a:pt x="11507335" y="5626593"/>
                  <a:pt x="11462692" y="5610127"/>
                </a:cubicBezTo>
                <a:cubicBezTo>
                  <a:pt x="11417567" y="5608500"/>
                  <a:pt x="11408021" y="5556613"/>
                  <a:pt x="11369712" y="5548654"/>
                </a:cubicBezTo>
                <a:cubicBezTo>
                  <a:pt x="11354317" y="5554704"/>
                  <a:pt x="11288328" y="5499810"/>
                  <a:pt x="11273969" y="5488986"/>
                </a:cubicBezTo>
                <a:cubicBezTo>
                  <a:pt x="11231913" y="5490378"/>
                  <a:pt x="11221973" y="5480544"/>
                  <a:pt x="11195084" y="5467967"/>
                </a:cubicBezTo>
                <a:cubicBezTo>
                  <a:pt x="11164086" y="5497749"/>
                  <a:pt x="11171649" y="5471790"/>
                  <a:pt x="11143408" y="5468614"/>
                </a:cubicBezTo>
                <a:cubicBezTo>
                  <a:pt x="11125906" y="5464975"/>
                  <a:pt x="11102603" y="5460835"/>
                  <a:pt x="11085935" y="5459365"/>
                </a:cubicBezTo>
                <a:cubicBezTo>
                  <a:pt x="11057493" y="5459661"/>
                  <a:pt x="11029906" y="5441496"/>
                  <a:pt x="11030953" y="5456484"/>
                </a:cubicBezTo>
                <a:cubicBezTo>
                  <a:pt x="11007784" y="5459001"/>
                  <a:pt x="10982005" y="5463178"/>
                  <a:pt x="10951060" y="5461240"/>
                </a:cubicBezTo>
                <a:cubicBezTo>
                  <a:pt x="10885365" y="5424406"/>
                  <a:pt x="10915288" y="5460968"/>
                  <a:pt x="10857721" y="5448157"/>
                </a:cubicBezTo>
                <a:cubicBezTo>
                  <a:pt x="10806646" y="5435790"/>
                  <a:pt x="10707075" y="5402712"/>
                  <a:pt x="10644616" y="5387039"/>
                </a:cubicBezTo>
                <a:cubicBezTo>
                  <a:pt x="10616446" y="5382224"/>
                  <a:pt x="10558603" y="5371613"/>
                  <a:pt x="10519277" y="5366793"/>
                </a:cubicBezTo>
                <a:cubicBezTo>
                  <a:pt x="10495461" y="5368312"/>
                  <a:pt x="10473830" y="5354868"/>
                  <a:pt x="10445981" y="5364735"/>
                </a:cubicBezTo>
                <a:cubicBezTo>
                  <a:pt x="10436536" y="5368773"/>
                  <a:pt x="10409281" y="5367966"/>
                  <a:pt x="10383865" y="5360888"/>
                </a:cubicBezTo>
                <a:cubicBezTo>
                  <a:pt x="10374827" y="5369095"/>
                  <a:pt x="10347864" y="5360432"/>
                  <a:pt x="10336852" y="5360277"/>
                </a:cubicBezTo>
                <a:cubicBezTo>
                  <a:pt x="10323586" y="5366987"/>
                  <a:pt x="10274741" y="5357921"/>
                  <a:pt x="10261098" y="5350526"/>
                </a:cubicBezTo>
                <a:lnTo>
                  <a:pt x="10126497" y="5339011"/>
                </a:lnTo>
                <a:lnTo>
                  <a:pt x="10082166" y="5336916"/>
                </a:lnTo>
                <a:cubicBezTo>
                  <a:pt x="10074567" y="5338985"/>
                  <a:pt x="10046860" y="5337657"/>
                  <a:pt x="10039237" y="5338580"/>
                </a:cubicBezTo>
                <a:cubicBezTo>
                  <a:pt x="9998458" y="5328479"/>
                  <a:pt x="9984394" y="5327989"/>
                  <a:pt x="9960016" y="5323065"/>
                </a:cubicBezTo>
                <a:cubicBezTo>
                  <a:pt x="9918980" y="5322923"/>
                  <a:pt x="9888741" y="5326122"/>
                  <a:pt x="9847789" y="5316297"/>
                </a:cubicBezTo>
                <a:lnTo>
                  <a:pt x="9728306" y="5296090"/>
                </a:lnTo>
                <a:cubicBezTo>
                  <a:pt x="9675056" y="5305676"/>
                  <a:pt x="9602035" y="5297282"/>
                  <a:pt x="9584504" y="5284670"/>
                </a:cubicBezTo>
                <a:cubicBezTo>
                  <a:pt x="9518952" y="5270394"/>
                  <a:pt x="9415429" y="5244268"/>
                  <a:pt x="9343049" y="5238968"/>
                </a:cubicBezTo>
                <a:lnTo>
                  <a:pt x="9231367" y="5187063"/>
                </a:lnTo>
                <a:lnTo>
                  <a:pt x="9194807" y="5176984"/>
                </a:lnTo>
                <a:lnTo>
                  <a:pt x="9189243" y="5167745"/>
                </a:lnTo>
                <a:lnTo>
                  <a:pt x="9151229" y="5156543"/>
                </a:lnTo>
                <a:lnTo>
                  <a:pt x="9150207" y="5157608"/>
                </a:lnTo>
                <a:cubicBezTo>
                  <a:pt x="9147045" y="5159739"/>
                  <a:pt x="9143081" y="5160831"/>
                  <a:pt x="9137315" y="5159777"/>
                </a:cubicBezTo>
                <a:cubicBezTo>
                  <a:pt x="9138862" y="5179261"/>
                  <a:pt x="9130952" y="5165972"/>
                  <a:pt x="9113809" y="5161143"/>
                </a:cubicBezTo>
                <a:cubicBezTo>
                  <a:pt x="9112388" y="5190326"/>
                  <a:pt x="9068114" y="5155892"/>
                  <a:pt x="9053450" y="5169457"/>
                </a:cubicBezTo>
                <a:lnTo>
                  <a:pt x="9005483" y="5166172"/>
                </a:lnTo>
                <a:lnTo>
                  <a:pt x="9005198" y="5166412"/>
                </a:lnTo>
                <a:cubicBezTo>
                  <a:pt x="9003143" y="5166632"/>
                  <a:pt x="9000324" y="5166304"/>
                  <a:pt x="8996229" y="5165201"/>
                </a:cubicBezTo>
                <a:lnTo>
                  <a:pt x="8990391" y="5163140"/>
                </a:lnTo>
                <a:lnTo>
                  <a:pt x="8974334" y="5159914"/>
                </a:lnTo>
                <a:lnTo>
                  <a:pt x="8968008" y="5160614"/>
                </a:lnTo>
                <a:lnTo>
                  <a:pt x="8963045" y="5162839"/>
                </a:lnTo>
                <a:cubicBezTo>
                  <a:pt x="8954690" y="5154888"/>
                  <a:pt x="8955517" y="5145940"/>
                  <a:pt x="8928985" y="5166027"/>
                </a:cubicBezTo>
                <a:cubicBezTo>
                  <a:pt x="8898031" y="5165007"/>
                  <a:pt x="8789300" y="5150352"/>
                  <a:pt x="8752441" y="5146795"/>
                </a:cubicBezTo>
                <a:cubicBezTo>
                  <a:pt x="8719819" y="5136075"/>
                  <a:pt x="8748194" y="5149736"/>
                  <a:pt x="8707844" y="5144694"/>
                </a:cubicBezTo>
                <a:cubicBezTo>
                  <a:pt x="8671606" y="5125159"/>
                  <a:pt x="8639142" y="5141599"/>
                  <a:pt x="8596068" y="5136122"/>
                </a:cubicBezTo>
                <a:lnTo>
                  <a:pt x="8525227" y="5150964"/>
                </a:lnTo>
                <a:lnTo>
                  <a:pt x="8510980" y="5145049"/>
                </a:lnTo>
                <a:lnTo>
                  <a:pt x="8506164" y="5142048"/>
                </a:lnTo>
                <a:cubicBezTo>
                  <a:pt x="8502646" y="5140271"/>
                  <a:pt x="8500045" y="5139460"/>
                  <a:pt x="8497965" y="5139310"/>
                </a:cubicBezTo>
                <a:lnTo>
                  <a:pt x="8497591" y="5139489"/>
                </a:lnTo>
                <a:lnTo>
                  <a:pt x="8490246" y="5136439"/>
                </a:lnTo>
                <a:lnTo>
                  <a:pt x="8367179" y="5122397"/>
                </a:lnTo>
                <a:cubicBezTo>
                  <a:pt x="8362021" y="5120372"/>
                  <a:pt x="8357730" y="5120720"/>
                  <a:pt x="8353796" y="5122203"/>
                </a:cubicBezTo>
                <a:lnTo>
                  <a:pt x="8352369" y="5123043"/>
                </a:lnTo>
                <a:lnTo>
                  <a:pt x="8320101" y="5105625"/>
                </a:lnTo>
                <a:lnTo>
                  <a:pt x="8314429" y="5105299"/>
                </a:lnTo>
                <a:lnTo>
                  <a:pt x="8295170" y="5091404"/>
                </a:lnTo>
                <a:lnTo>
                  <a:pt x="8284273" y="5085581"/>
                </a:lnTo>
                <a:lnTo>
                  <a:pt x="8283146" y="5081138"/>
                </a:lnTo>
                <a:cubicBezTo>
                  <a:pt x="8280842" y="5077893"/>
                  <a:pt x="8276148" y="5075245"/>
                  <a:pt x="8266072" y="5073963"/>
                </a:cubicBezTo>
                <a:lnTo>
                  <a:pt x="8263373" y="5074193"/>
                </a:lnTo>
                <a:lnTo>
                  <a:pt x="8252030" y="5064350"/>
                </a:lnTo>
                <a:cubicBezTo>
                  <a:pt x="8248856" y="5060500"/>
                  <a:pt x="8246644" y="5056218"/>
                  <a:pt x="8245831" y="5051358"/>
                </a:cubicBezTo>
                <a:cubicBezTo>
                  <a:pt x="8181824" y="5054265"/>
                  <a:pt x="8147127" y="5020143"/>
                  <a:pt x="8090268" y="5005197"/>
                </a:cubicBezTo>
                <a:cubicBezTo>
                  <a:pt x="8025464" y="4982055"/>
                  <a:pt x="7967067" y="4960819"/>
                  <a:pt x="7905404" y="4963224"/>
                </a:cubicBezTo>
                <a:cubicBezTo>
                  <a:pt x="7835116" y="4948312"/>
                  <a:pt x="7780962" y="4946081"/>
                  <a:pt x="7718741" y="4937509"/>
                </a:cubicBezTo>
                <a:lnTo>
                  <a:pt x="7614343" y="4940980"/>
                </a:lnTo>
                <a:lnTo>
                  <a:pt x="7527539" y="4935152"/>
                </a:lnTo>
                <a:lnTo>
                  <a:pt x="7519567" y="4932599"/>
                </a:lnTo>
                <a:cubicBezTo>
                  <a:pt x="7513989" y="4931260"/>
                  <a:pt x="7510169" y="4930910"/>
                  <a:pt x="7507408" y="4931264"/>
                </a:cubicBezTo>
                <a:lnTo>
                  <a:pt x="7507036" y="4931591"/>
                </a:lnTo>
                <a:lnTo>
                  <a:pt x="7495791" y="4929639"/>
                </a:lnTo>
                <a:cubicBezTo>
                  <a:pt x="7476982" y="4925521"/>
                  <a:pt x="7422524" y="4942937"/>
                  <a:pt x="7405387" y="4937744"/>
                </a:cubicBezTo>
                <a:cubicBezTo>
                  <a:pt x="7374785" y="4940694"/>
                  <a:pt x="7333986" y="4941799"/>
                  <a:pt x="7312176" y="4947339"/>
                </a:cubicBezTo>
                <a:lnTo>
                  <a:pt x="7310849" y="4948781"/>
                </a:lnTo>
                <a:lnTo>
                  <a:pt x="7218556" y="4923532"/>
                </a:lnTo>
                <a:lnTo>
                  <a:pt x="7201098" y="4918982"/>
                </a:lnTo>
                <a:lnTo>
                  <a:pt x="7197000" y="4913624"/>
                </a:lnTo>
                <a:cubicBezTo>
                  <a:pt x="7192108" y="4910101"/>
                  <a:pt x="7184502" y="4907962"/>
                  <a:pt x="7170804" y="4908976"/>
                </a:cubicBezTo>
                <a:lnTo>
                  <a:pt x="7096984" y="4896748"/>
                </a:lnTo>
                <a:cubicBezTo>
                  <a:pt x="7061144" y="4895770"/>
                  <a:pt x="7050185" y="4894793"/>
                  <a:pt x="7018492" y="4897122"/>
                </a:cubicBezTo>
                <a:cubicBezTo>
                  <a:pt x="6937524" y="4886184"/>
                  <a:pt x="6943641" y="4862018"/>
                  <a:pt x="6904142" y="4867616"/>
                </a:cubicBezTo>
                <a:cubicBezTo>
                  <a:pt x="6871918" y="4872824"/>
                  <a:pt x="6787985" y="4853750"/>
                  <a:pt x="6708218" y="4839661"/>
                </a:cubicBezTo>
                <a:cubicBezTo>
                  <a:pt x="6649102" y="4830206"/>
                  <a:pt x="6628102" y="4816105"/>
                  <a:pt x="6549451" y="4810885"/>
                </a:cubicBezTo>
                <a:cubicBezTo>
                  <a:pt x="6472150" y="4766795"/>
                  <a:pt x="6409692" y="4790518"/>
                  <a:pt x="6317556" y="4764085"/>
                </a:cubicBezTo>
                <a:cubicBezTo>
                  <a:pt x="6297547" y="4748563"/>
                  <a:pt x="6209288" y="4765756"/>
                  <a:pt x="6168670" y="4761998"/>
                </a:cubicBezTo>
                <a:cubicBezTo>
                  <a:pt x="6128052" y="4758240"/>
                  <a:pt x="6090536" y="4744692"/>
                  <a:pt x="6073844" y="4741536"/>
                </a:cubicBezTo>
                <a:lnTo>
                  <a:pt x="6068526" y="4743073"/>
                </a:lnTo>
                <a:lnTo>
                  <a:pt x="6048634" y="4742390"/>
                </a:lnTo>
                <a:lnTo>
                  <a:pt x="6041279" y="4750739"/>
                </a:lnTo>
                <a:lnTo>
                  <a:pt x="6010088" y="4755832"/>
                </a:lnTo>
                <a:cubicBezTo>
                  <a:pt x="5998677" y="4756419"/>
                  <a:pt x="5970124" y="4755506"/>
                  <a:pt x="5957373" y="4752188"/>
                </a:cubicBezTo>
                <a:lnTo>
                  <a:pt x="5758915" y="4736496"/>
                </a:lnTo>
                <a:lnTo>
                  <a:pt x="5626957" y="4735473"/>
                </a:lnTo>
                <a:lnTo>
                  <a:pt x="5470902" y="4749493"/>
                </a:lnTo>
                <a:cubicBezTo>
                  <a:pt x="5478131" y="4762521"/>
                  <a:pt x="5439006" y="4748455"/>
                  <a:pt x="5432757" y="4760746"/>
                </a:cubicBezTo>
                <a:cubicBezTo>
                  <a:pt x="5429365" y="4770778"/>
                  <a:pt x="5391824" y="4775462"/>
                  <a:pt x="5381664" y="4778448"/>
                </a:cubicBezTo>
                <a:lnTo>
                  <a:pt x="5261760" y="4798865"/>
                </a:lnTo>
                <a:cubicBezTo>
                  <a:pt x="5251595" y="4799049"/>
                  <a:pt x="5230547" y="4807359"/>
                  <a:pt x="5222959" y="4809989"/>
                </a:cubicBezTo>
                <a:lnTo>
                  <a:pt x="5174657" y="4812979"/>
                </a:lnTo>
                <a:lnTo>
                  <a:pt x="5156551" y="4820202"/>
                </a:lnTo>
                <a:lnTo>
                  <a:pt x="5142595" y="4823602"/>
                </a:lnTo>
                <a:lnTo>
                  <a:pt x="5139593" y="4825703"/>
                </a:lnTo>
                <a:cubicBezTo>
                  <a:pt x="5133873" y="4829743"/>
                  <a:pt x="5128076" y="4833554"/>
                  <a:pt x="5121656" y="4836556"/>
                </a:cubicBezTo>
                <a:cubicBezTo>
                  <a:pt x="5108317" y="4807937"/>
                  <a:pt x="5064853" y="4857373"/>
                  <a:pt x="5065787" y="4829985"/>
                </a:cubicBezTo>
                <a:cubicBezTo>
                  <a:pt x="5028193" y="4841501"/>
                  <a:pt x="5038944" y="4812412"/>
                  <a:pt x="5011510" y="4846366"/>
                </a:cubicBezTo>
                <a:cubicBezTo>
                  <a:pt x="4937023" y="4845983"/>
                  <a:pt x="4916353" y="4832976"/>
                  <a:pt x="4840437" y="4870383"/>
                </a:cubicBezTo>
                <a:cubicBezTo>
                  <a:pt x="4806739" y="4887025"/>
                  <a:pt x="4784106" y="4898171"/>
                  <a:pt x="4762444" y="4898151"/>
                </a:cubicBezTo>
                <a:cubicBezTo>
                  <a:pt x="4741323" y="4902652"/>
                  <a:pt x="4729481" y="4905474"/>
                  <a:pt x="4723182" y="4907166"/>
                </a:cubicBezTo>
                <a:lnTo>
                  <a:pt x="4721173" y="4907914"/>
                </a:lnTo>
                <a:lnTo>
                  <a:pt x="4715524" y="4906639"/>
                </a:lnTo>
                <a:cubicBezTo>
                  <a:pt x="4680148" y="4913595"/>
                  <a:pt x="4524744" y="4914403"/>
                  <a:pt x="4515810" y="4916541"/>
                </a:cubicBezTo>
                <a:cubicBezTo>
                  <a:pt x="4457819" y="4929653"/>
                  <a:pt x="4462659" y="4930394"/>
                  <a:pt x="4428539" y="4927192"/>
                </a:cubicBezTo>
                <a:cubicBezTo>
                  <a:pt x="4423303" y="4923821"/>
                  <a:pt x="4368974" y="4930115"/>
                  <a:pt x="4362872" y="4928538"/>
                </a:cubicBezTo>
                <a:lnTo>
                  <a:pt x="4316962" y="4921923"/>
                </a:lnTo>
                <a:lnTo>
                  <a:pt x="4315106" y="4923264"/>
                </a:lnTo>
                <a:cubicBezTo>
                  <a:pt x="4306123" y="4926635"/>
                  <a:pt x="4299993" y="4926634"/>
                  <a:pt x="4295140" y="4925143"/>
                </a:cubicBezTo>
                <a:lnTo>
                  <a:pt x="4290059" y="4922226"/>
                </a:lnTo>
                <a:lnTo>
                  <a:pt x="4276138" y="4922472"/>
                </a:lnTo>
                <a:lnTo>
                  <a:pt x="4248113" y="4920148"/>
                </a:lnTo>
                <a:lnTo>
                  <a:pt x="4202046" y="4922943"/>
                </a:lnTo>
                <a:cubicBezTo>
                  <a:pt x="4201945" y="4923363"/>
                  <a:pt x="4201842" y="4923782"/>
                  <a:pt x="4201741" y="4924202"/>
                </a:cubicBezTo>
                <a:cubicBezTo>
                  <a:pt x="4200116" y="4927039"/>
                  <a:pt x="4197140" y="4929158"/>
                  <a:pt x="4191245" y="4929836"/>
                </a:cubicBezTo>
                <a:cubicBezTo>
                  <a:pt x="4204212" y="4947125"/>
                  <a:pt x="4161274" y="4945230"/>
                  <a:pt x="4142742" y="4945701"/>
                </a:cubicBezTo>
                <a:cubicBezTo>
                  <a:pt x="4124717" y="4952767"/>
                  <a:pt x="4099099" y="4966347"/>
                  <a:pt x="4083094" y="4972234"/>
                </a:cubicBezTo>
                <a:lnTo>
                  <a:pt x="4074543" y="4973069"/>
                </a:lnTo>
                <a:cubicBezTo>
                  <a:pt x="4074504" y="4973170"/>
                  <a:pt x="4074463" y="4973269"/>
                  <a:pt x="4074424" y="4973368"/>
                </a:cubicBezTo>
                <a:cubicBezTo>
                  <a:pt x="4072678" y="4974152"/>
                  <a:pt x="4069906" y="4974653"/>
                  <a:pt x="4065507" y="4974812"/>
                </a:cubicBezTo>
                <a:lnTo>
                  <a:pt x="4058951" y="4974594"/>
                </a:lnTo>
                <a:lnTo>
                  <a:pt x="4042361" y="4976215"/>
                </a:lnTo>
                <a:lnTo>
                  <a:pt x="4036993" y="4978649"/>
                </a:lnTo>
                <a:lnTo>
                  <a:pt x="4035360" y="4982316"/>
                </a:lnTo>
                <a:lnTo>
                  <a:pt x="4033775" y="4982081"/>
                </a:lnTo>
                <a:cubicBezTo>
                  <a:pt x="4021424" y="4977217"/>
                  <a:pt x="4016874" y="4968841"/>
                  <a:pt x="4004535" y="4994649"/>
                </a:cubicBezTo>
                <a:cubicBezTo>
                  <a:pt x="3976667" y="4987584"/>
                  <a:pt x="3972977" y="5002913"/>
                  <a:pt x="3936843" y="5012106"/>
                </a:cubicBezTo>
                <a:cubicBezTo>
                  <a:pt x="3920506" y="5004382"/>
                  <a:pt x="3908535" y="5009071"/>
                  <a:pt x="3897272" y="5017761"/>
                </a:cubicBezTo>
                <a:cubicBezTo>
                  <a:pt x="3861092" y="5017265"/>
                  <a:pt x="3829628" y="5031135"/>
                  <a:pt x="3789757" y="5037999"/>
                </a:cubicBezTo>
                <a:cubicBezTo>
                  <a:pt x="3741007" y="5052705"/>
                  <a:pt x="3725129" y="5054682"/>
                  <a:pt x="3682510" y="5061922"/>
                </a:cubicBezTo>
                <a:lnTo>
                  <a:pt x="3610032" y="5094193"/>
                </a:lnTo>
                <a:lnTo>
                  <a:pt x="3603852" y="5092831"/>
                </a:lnTo>
                <a:cubicBezTo>
                  <a:pt x="3599580" y="5092212"/>
                  <a:pt x="3596726" y="5092212"/>
                  <a:pt x="3594733" y="5092667"/>
                </a:cubicBezTo>
                <a:lnTo>
                  <a:pt x="3594498" y="5092936"/>
                </a:lnTo>
                <a:lnTo>
                  <a:pt x="3585975" y="5092246"/>
                </a:lnTo>
                <a:cubicBezTo>
                  <a:pt x="3571623" y="5090455"/>
                  <a:pt x="3549389" y="5104654"/>
                  <a:pt x="3536132" y="5101945"/>
                </a:cubicBezTo>
                <a:cubicBezTo>
                  <a:pt x="3513940" y="5106241"/>
                  <a:pt x="3488622" y="5099976"/>
                  <a:pt x="3473220" y="5105606"/>
                </a:cubicBezTo>
                <a:lnTo>
                  <a:pt x="3400725" y="5117654"/>
                </a:lnTo>
                <a:lnTo>
                  <a:pt x="3375935" y="5106247"/>
                </a:lnTo>
                <a:lnTo>
                  <a:pt x="3348219" y="5109860"/>
                </a:lnTo>
                <a:cubicBezTo>
                  <a:pt x="3337206" y="5110533"/>
                  <a:pt x="3327054" y="5111295"/>
                  <a:pt x="3319639" y="5114795"/>
                </a:cubicBezTo>
                <a:lnTo>
                  <a:pt x="3248529" y="5133347"/>
                </a:lnTo>
                <a:lnTo>
                  <a:pt x="3210308" y="5119794"/>
                </a:lnTo>
                <a:cubicBezTo>
                  <a:pt x="3206088" y="5117870"/>
                  <a:pt x="3200152" y="5117326"/>
                  <a:pt x="3190375" y="5119915"/>
                </a:cubicBezTo>
                <a:lnTo>
                  <a:pt x="3188145" y="5121096"/>
                </a:lnTo>
                <a:cubicBezTo>
                  <a:pt x="3182625" y="5119116"/>
                  <a:pt x="3141856" y="5121682"/>
                  <a:pt x="3108596" y="5122416"/>
                </a:cubicBezTo>
                <a:cubicBezTo>
                  <a:pt x="3055968" y="5124842"/>
                  <a:pt x="3048940" y="5117475"/>
                  <a:pt x="2988584" y="5125502"/>
                </a:cubicBezTo>
                <a:cubicBezTo>
                  <a:pt x="2928853" y="5129690"/>
                  <a:pt x="2917951" y="5124649"/>
                  <a:pt x="2876540" y="5133019"/>
                </a:cubicBezTo>
                <a:lnTo>
                  <a:pt x="2626864" y="5133771"/>
                </a:lnTo>
                <a:cubicBezTo>
                  <a:pt x="2562348" y="5111858"/>
                  <a:pt x="2563422" y="5142456"/>
                  <a:pt x="2491422" y="5135486"/>
                </a:cubicBezTo>
                <a:cubicBezTo>
                  <a:pt x="2433091" y="5200962"/>
                  <a:pt x="2455709" y="5160483"/>
                  <a:pt x="2415617" y="5168715"/>
                </a:cubicBezTo>
                <a:lnTo>
                  <a:pt x="2290098" y="5166151"/>
                </a:lnTo>
                <a:cubicBezTo>
                  <a:pt x="2257057" y="5152522"/>
                  <a:pt x="2202458" y="5187690"/>
                  <a:pt x="2161714" y="5169302"/>
                </a:cubicBezTo>
                <a:cubicBezTo>
                  <a:pt x="2122714" y="5172302"/>
                  <a:pt x="2080450" y="5180350"/>
                  <a:pt x="2056089" y="5184144"/>
                </a:cubicBezTo>
                <a:cubicBezTo>
                  <a:pt x="2019828" y="5191108"/>
                  <a:pt x="1978839" y="5203797"/>
                  <a:pt x="1944153" y="5211084"/>
                </a:cubicBezTo>
                <a:cubicBezTo>
                  <a:pt x="1925867" y="5199079"/>
                  <a:pt x="1896027" y="5224183"/>
                  <a:pt x="1847968" y="5227868"/>
                </a:cubicBezTo>
                <a:cubicBezTo>
                  <a:pt x="1827977" y="5213971"/>
                  <a:pt x="1815570" y="5230544"/>
                  <a:pt x="1777083" y="5212267"/>
                </a:cubicBezTo>
                <a:cubicBezTo>
                  <a:pt x="1775439" y="5214216"/>
                  <a:pt x="1773397" y="5216035"/>
                  <a:pt x="1771025" y="5217668"/>
                </a:cubicBezTo>
                <a:cubicBezTo>
                  <a:pt x="1757251" y="5227146"/>
                  <a:pt x="1735528" y="5228402"/>
                  <a:pt x="1722509" y="5220470"/>
                </a:cubicBezTo>
                <a:cubicBezTo>
                  <a:pt x="1691779" y="5208440"/>
                  <a:pt x="1662321" y="5203305"/>
                  <a:pt x="1633941" y="5200774"/>
                </a:cubicBezTo>
                <a:lnTo>
                  <a:pt x="1586145" y="5210184"/>
                </a:lnTo>
                <a:cubicBezTo>
                  <a:pt x="1567948" y="5215416"/>
                  <a:pt x="1545900" y="5226363"/>
                  <a:pt x="1524748" y="5232173"/>
                </a:cubicBezTo>
                <a:cubicBezTo>
                  <a:pt x="1502586" y="5235395"/>
                  <a:pt x="1478013" y="5230993"/>
                  <a:pt x="1459242" y="5245044"/>
                </a:cubicBezTo>
                <a:cubicBezTo>
                  <a:pt x="1421474" y="5260197"/>
                  <a:pt x="1374524" y="5244220"/>
                  <a:pt x="1349457" y="5280705"/>
                </a:cubicBezTo>
                <a:cubicBezTo>
                  <a:pt x="1273276" y="5302389"/>
                  <a:pt x="1121512" y="5336260"/>
                  <a:pt x="1009212" y="5361227"/>
                </a:cubicBezTo>
                <a:cubicBezTo>
                  <a:pt x="939016" y="5373529"/>
                  <a:pt x="866895" y="5370149"/>
                  <a:pt x="808572" y="5377024"/>
                </a:cubicBezTo>
                <a:cubicBezTo>
                  <a:pt x="802823" y="5374184"/>
                  <a:pt x="726016" y="5397963"/>
                  <a:pt x="719549" y="5396991"/>
                </a:cubicBezTo>
                <a:lnTo>
                  <a:pt x="698795" y="5397657"/>
                </a:lnTo>
                <a:cubicBezTo>
                  <a:pt x="689833" y="5401894"/>
                  <a:pt x="683492" y="5402495"/>
                  <a:pt x="678327" y="5401487"/>
                </a:cubicBezTo>
                <a:lnTo>
                  <a:pt x="672784" y="5399085"/>
                </a:lnTo>
                <a:lnTo>
                  <a:pt x="658406" y="5400696"/>
                </a:lnTo>
                <a:lnTo>
                  <a:pt x="629185" y="5401132"/>
                </a:lnTo>
                <a:lnTo>
                  <a:pt x="624558" y="5403782"/>
                </a:lnTo>
                <a:lnTo>
                  <a:pt x="581798" y="5408438"/>
                </a:lnTo>
                <a:cubicBezTo>
                  <a:pt x="581736" y="5408865"/>
                  <a:pt x="581671" y="5409294"/>
                  <a:pt x="581608" y="5409722"/>
                </a:cubicBezTo>
                <a:cubicBezTo>
                  <a:pt x="580204" y="5412704"/>
                  <a:pt x="577331" y="5415106"/>
                  <a:pt x="571299" y="5416358"/>
                </a:cubicBezTo>
                <a:cubicBezTo>
                  <a:pt x="551623" y="5426267"/>
                  <a:pt x="484499" y="5459654"/>
                  <a:pt x="463549" y="5469173"/>
                </a:cubicBezTo>
                <a:cubicBezTo>
                  <a:pt x="453136" y="5470720"/>
                  <a:pt x="449731" y="5472678"/>
                  <a:pt x="445606" y="5473465"/>
                </a:cubicBezTo>
                <a:lnTo>
                  <a:pt x="438799" y="5473893"/>
                </a:lnTo>
                <a:cubicBezTo>
                  <a:pt x="417222" y="5482183"/>
                  <a:pt x="343312" y="5513407"/>
                  <a:pt x="316138" y="5523213"/>
                </a:cubicBezTo>
                <a:cubicBezTo>
                  <a:pt x="298481" y="5517132"/>
                  <a:pt x="286556" y="5522972"/>
                  <a:pt x="275748" y="5532726"/>
                </a:cubicBezTo>
                <a:cubicBezTo>
                  <a:pt x="238274" y="5535784"/>
                  <a:pt x="207076" y="5552679"/>
                  <a:pt x="166496" y="5563424"/>
                </a:cubicBezTo>
                <a:lnTo>
                  <a:pt x="0" y="5629888"/>
                </a:lnTo>
                <a:close/>
              </a:path>
            </a:pathLst>
          </a:custGeom>
        </p:spPr>
      </p:pic>
      <p:sp>
        <p:nvSpPr>
          <p:cNvPr id="4" name="投影片編號版面配置區 3">
            <a:extLst>
              <a:ext uri="{FF2B5EF4-FFF2-40B4-BE49-F238E27FC236}">
                <a16:creationId xmlns:a16="http://schemas.microsoft.com/office/drawing/2014/main" id="{ACCEE55E-78BA-4655-8484-8ED0F3186EC1}"/>
              </a:ext>
            </a:extLst>
          </p:cNvPr>
          <p:cNvSpPr>
            <a:spLocks noGrp="1"/>
          </p:cNvSpPr>
          <p:nvPr>
            <p:ph type="sldNum" sz="quarter" idx="12"/>
          </p:nvPr>
        </p:nvSpPr>
        <p:spPr>
          <a:xfrm>
            <a:off x="8610600" y="6356350"/>
            <a:ext cx="2743200" cy="365125"/>
          </a:xfrm>
          <a:prstGeom prst="ellipse">
            <a:avLst/>
          </a:prstGeom>
        </p:spPr>
        <p:txBody>
          <a:bodyPr vert="horz" lIns="91440" tIns="45720" rIns="91440" bIns="45720" rtlCol="0" anchor="ctr">
            <a:normAutofit/>
          </a:bodyPr>
          <a:lstStyle/>
          <a:p>
            <a:pPr>
              <a:spcAft>
                <a:spcPts val="600"/>
              </a:spcAft>
              <a:defRPr/>
            </a:pPr>
            <a:fld id="{10E6A508-BB07-4B8A-901D-15D03AC66BA5}" type="slidenum">
              <a:rPr lang="en-US" altLang="zh-HK" sz="1000">
                <a:solidFill>
                  <a:schemeClr val="tx1">
                    <a:lumMod val="50000"/>
                    <a:lumOff val="50000"/>
                  </a:schemeClr>
                </a:solidFill>
                <a:latin typeface="Calibri" panose="020F0502020204030204"/>
              </a:rPr>
              <a:pPr>
                <a:spcAft>
                  <a:spcPts val="600"/>
                </a:spcAft>
                <a:defRPr/>
              </a:pPr>
              <a:t>21</a:t>
            </a:fld>
            <a:endParaRPr lang="en-US" altLang="zh-HK" sz="1000">
              <a:solidFill>
                <a:schemeClr val="tx1">
                  <a:lumMod val="50000"/>
                  <a:lumOff val="50000"/>
                </a:schemeClr>
              </a:solidFill>
              <a:latin typeface="Calibri" panose="020F0502020204030204"/>
            </a:endParaRPr>
          </a:p>
        </p:txBody>
      </p:sp>
      <p:sp>
        <p:nvSpPr>
          <p:cNvPr id="5" name="Oval 275">
            <a:extLst>
              <a:ext uri="{FF2B5EF4-FFF2-40B4-BE49-F238E27FC236}">
                <a16:creationId xmlns:a16="http://schemas.microsoft.com/office/drawing/2014/main" id="{1BB3C995-4839-4ABC-A3EE-36E8AA713CA0}"/>
              </a:ext>
            </a:extLst>
          </p:cNvPr>
          <p:cNvSpPr/>
          <p:nvPr/>
        </p:nvSpPr>
        <p:spPr>
          <a:xfrm>
            <a:off x="814293" y="5001830"/>
            <a:ext cx="1221539" cy="1295242"/>
          </a:xfrm>
          <a:prstGeom prst="ellipse">
            <a:avLst/>
          </a:prstGeom>
          <a:gradFill rotWithShape="0">
            <a:gsLst>
              <a:gs pos="0">
                <a:srgbClr val="C2D69B"/>
              </a:gs>
              <a:gs pos="50000">
                <a:srgbClr val="9BBB59"/>
              </a:gs>
              <a:gs pos="100000">
                <a:srgbClr val="C2D69B"/>
              </a:gs>
            </a:gsLst>
            <a:lin ang="5400000" scaled="1"/>
            <a:tileRect/>
          </a:gradFill>
          <a:ln w="12700" cap="flat" cmpd="sng">
            <a:solidFill>
              <a:srgbClr val="9BBB59"/>
            </a:solidFill>
            <a:prstDash val="solid"/>
            <a:headEnd type="none" w="med" len="med"/>
            <a:tailEnd type="none" w="med" len="med"/>
          </a:ln>
          <a:effectLst>
            <a:outerShdw dist="28398" dir="3806096" algn="ctr" rotWithShape="0">
              <a:srgbClr val="4E6128"/>
            </a:outerShdw>
          </a:effectLst>
        </p:spPr>
        <p:txBody>
          <a:bodyPr wrap="square" upright="1"/>
          <a:lstStyle/>
          <a:p>
            <a:pPr marL="0" marR="0" lvl="0" indent="0" algn="ctr" defTabSz="914400" rtl="0" eaLnBrk="1" fontAlgn="auto" latinLnBrk="0" hangingPunct="1">
              <a:lnSpc>
                <a:spcPct val="100000"/>
              </a:lnSpc>
              <a:spcBef>
                <a:spcPts val="0"/>
              </a:spcBef>
              <a:spcAft>
                <a:spcPts val="600"/>
              </a:spcAft>
              <a:buClrTx/>
              <a:buSzTx/>
              <a:buFontTx/>
              <a:buNone/>
              <a:tabLst/>
              <a:defRPr/>
            </a:pPr>
            <a:r>
              <a:rPr lang="en-US" altLang="zh-TW" sz="4800" b="1" kern="100" dirty="0">
                <a:solidFill>
                  <a:schemeClr val="bg1"/>
                </a:solidFill>
                <a:effectLst>
                  <a:outerShdw blurRad="38100" dist="38100" dir="2700000" algn="tl">
                    <a:srgbClr val="000000">
                      <a:alpha val="43137"/>
                    </a:srgbClr>
                  </a:outerShdw>
                </a:effectLst>
                <a:latin typeface="Times New Roman" panose="02020603050405020304" pitchFamily="18" charset="0"/>
                <a:ea typeface="SimSun" panose="02010600030101010101" pitchFamily="2" charset="-122"/>
                <a:cs typeface="新細明體" panose="02020500000000000000" pitchFamily="18" charset="-120"/>
              </a:rPr>
              <a:t>4</a:t>
            </a:r>
            <a:endParaRPr kumimoji="0" lang="zh-TW" altLang="en-US" sz="4800" b="1" i="0" u="none" strike="noStrike" kern="100" cap="none" spc="0" normalizeH="0" baseline="0" noProof="0">
              <a:ln>
                <a:noFill/>
              </a:ln>
              <a:solidFill>
                <a:schemeClr val="bg1"/>
              </a:solidFill>
              <a:effectLst>
                <a:outerShdw blurRad="38100" dist="38100" dir="2700000" algn="tl">
                  <a:srgbClr val="000000">
                    <a:alpha val="43137"/>
                  </a:srgbClr>
                </a:outerShdw>
              </a:effectLst>
              <a:uLnTx/>
              <a:uFillTx/>
              <a:latin typeface="Times New Roman" panose="02020603050405020304" pitchFamily="18" charset="0"/>
              <a:ea typeface="SimSun" panose="02010600030101010101" pitchFamily="2" charset="-122"/>
              <a:cs typeface="新細明體" panose="02020500000000000000" pitchFamily="18" charset="-120"/>
            </a:endParaRPr>
          </a:p>
        </p:txBody>
      </p:sp>
    </p:spTree>
    <p:extLst>
      <p:ext uri="{BB962C8B-B14F-4D97-AF65-F5344CB8AC3E}">
        <p14:creationId xmlns:p14="http://schemas.microsoft.com/office/powerpoint/2010/main" val="1920083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9D4C75A-3418-4C7C-8590-9ED0CCE2CC5D}"/>
              </a:ext>
            </a:extLst>
          </p:cNvPr>
          <p:cNvSpPr>
            <a:spLocks noGrp="1"/>
          </p:cNvSpPr>
          <p:nvPr>
            <p:ph type="title"/>
          </p:nvPr>
        </p:nvSpPr>
        <p:spPr/>
        <p:txBody>
          <a:bodyPr/>
          <a:lstStyle/>
          <a:p>
            <a:pPr marL="228600" lvl="0" indent="-228600">
              <a:spcBef>
                <a:spcPts val="1000"/>
              </a:spcBef>
              <a:defRPr/>
            </a:pPr>
            <a:r>
              <a:rPr lang="en-US" altLang="zh-TW" sz="5400" b="1" kern="100" dirty="0">
                <a:solidFill>
                  <a:srgbClr val="538135"/>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HK" altLang="en-US" dirty="0"/>
          </a:p>
        </p:txBody>
      </p:sp>
      <p:sp>
        <p:nvSpPr>
          <p:cNvPr id="3" name="文字版面配置區 2">
            <a:extLst>
              <a:ext uri="{FF2B5EF4-FFF2-40B4-BE49-F238E27FC236}">
                <a16:creationId xmlns:a16="http://schemas.microsoft.com/office/drawing/2014/main" id="{96179805-EA8B-45A6-A7E2-5026CE0C35B2}"/>
              </a:ext>
            </a:extLst>
          </p:cNvPr>
          <p:cNvSpPr>
            <a:spLocks noGrp="1"/>
          </p:cNvSpPr>
          <p:nvPr>
            <p:ph type="body" idx="1"/>
          </p:nvPr>
        </p:nvSpPr>
        <p:spPr>
          <a:xfrm>
            <a:off x="844550" y="725366"/>
            <a:ext cx="10515600" cy="2017834"/>
          </a:xfrm>
        </p:spPr>
        <p:txBody>
          <a:bodyPr>
            <a:normAutofit/>
          </a:bodyPr>
          <a:lstStyle/>
          <a:p>
            <a:pPr>
              <a:lnSpc>
                <a:spcPts val="4600"/>
              </a:lnSpc>
            </a:pPr>
            <a:r>
              <a:rPr lang="en-US" altLang="zh-TW" sz="30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30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中華人民共和國香港特別行政區維護國家安全法</a:t>
            </a:r>
            <a:r>
              <a:rPr lang="en-US" altLang="zh-TW" sz="30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30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en-US" altLang="zh-TW" sz="30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30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香港國安法</a:t>
            </a:r>
            <a:r>
              <a:rPr lang="en-US" altLang="zh-TW" sz="30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30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）在</a:t>
            </a:r>
            <a:r>
              <a:rPr lang="en-US" altLang="zh-TW" sz="30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2020</a:t>
            </a:r>
            <a:r>
              <a:rPr lang="zh-TW" altLang="en-US" sz="30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30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6</a:t>
            </a:r>
            <a:r>
              <a:rPr lang="zh-TW" altLang="en-US" sz="30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30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30</a:t>
            </a:r>
            <a:r>
              <a:rPr lang="zh-TW" altLang="en-US" sz="30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日由行政長官林鄭月娥簽署，然後刊憲公布，即日晚上</a:t>
            </a:r>
            <a:r>
              <a:rPr lang="en-US" altLang="zh-TW" sz="30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11</a:t>
            </a:r>
            <a:r>
              <a:rPr lang="zh-TW" altLang="en-US" sz="30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時生效。</a:t>
            </a:r>
            <a:endParaRPr lang="zh-HK" altLang="en-US" sz="3000" dirty="0">
              <a:solidFill>
                <a:schemeClr val="tx1"/>
              </a:solidFill>
            </a:endParaRPr>
          </a:p>
        </p:txBody>
      </p:sp>
      <p:sp>
        <p:nvSpPr>
          <p:cNvPr id="4" name="投影片編號版面配置區 3">
            <a:extLst>
              <a:ext uri="{FF2B5EF4-FFF2-40B4-BE49-F238E27FC236}">
                <a16:creationId xmlns:a16="http://schemas.microsoft.com/office/drawing/2014/main" id="{ACCEE55E-78BA-4655-8484-8ED0F3186EC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E6A508-BB07-4B8A-901D-15D03AC66BA5}" type="slidenum">
              <a:rPr kumimoji="0" lang="zh-HK"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HK"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pic>
        <p:nvPicPr>
          <p:cNvPr id="7" name="圖片 6">
            <a:extLst>
              <a:ext uri="{FF2B5EF4-FFF2-40B4-BE49-F238E27FC236}">
                <a16:creationId xmlns:a16="http://schemas.microsoft.com/office/drawing/2014/main" id="{9D555C92-2951-4840-810D-311479D54509}"/>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21333" y="3010944"/>
            <a:ext cx="4399397" cy="3375441"/>
          </a:xfrm>
          <a:prstGeom prst="rect">
            <a:avLst/>
          </a:prstGeom>
          <a:noFill/>
          <a:ln>
            <a:noFill/>
          </a:ln>
        </p:spPr>
      </p:pic>
      <p:pic>
        <p:nvPicPr>
          <p:cNvPr id="1026" name="Picture 2">
            <a:extLst>
              <a:ext uri="{FF2B5EF4-FFF2-40B4-BE49-F238E27FC236}">
                <a16:creationId xmlns:a16="http://schemas.microsoft.com/office/drawing/2014/main" id="{7CBDAA13-567A-8E84-E2AE-863CFC2970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6598" y="3010945"/>
            <a:ext cx="4813463" cy="33754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7580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500"/>
                                        <p:tgtEl>
                                          <p:spTgt spid="3">
                                            <p:txEl>
                                              <p:pRg st="0" end="0"/>
                                            </p:txEl>
                                          </p:spTgt>
                                        </p:tgtEl>
                                      </p:cBhvr>
                                    </p:animEffect>
                                  </p:childTnLst>
                                </p:cTn>
                              </p:par>
                            </p:childTnLst>
                          </p:cTn>
                        </p:par>
                        <p:par>
                          <p:cTn id="8" fill="hold">
                            <p:stCondLst>
                              <p:cond delay="1500"/>
                            </p:stCondLst>
                            <p:childTnLst>
                              <p:par>
                                <p:cTn id="9" presetID="10" presetClass="entr" presetSubtype="0"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fade">
                                      <p:cBhvr>
                                        <p:cTn id="11" dur="1500"/>
                                        <p:tgtEl>
                                          <p:spTgt spid="1026"/>
                                        </p:tgtEl>
                                      </p:cBhvr>
                                    </p:animEffect>
                                  </p:childTnLst>
                                </p:cTn>
                              </p:par>
                            </p:childTnLst>
                          </p:cTn>
                        </p:par>
                        <p:par>
                          <p:cTn id="12" fill="hold">
                            <p:stCondLst>
                              <p:cond delay="3000"/>
                            </p:stCondLst>
                            <p:childTnLst>
                              <p:par>
                                <p:cTn id="13" presetID="10"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a:extLst>
              <a:ext uri="{FF2B5EF4-FFF2-40B4-BE49-F238E27FC236}">
                <a16:creationId xmlns:a16="http://schemas.microsoft.com/office/drawing/2014/main" id="{EB3BE05D-E42D-405C-B251-BAD70F075935}"/>
              </a:ext>
            </a:extLst>
          </p:cNvPr>
          <p:cNvSpPr>
            <a:spLocks noChangeArrowheads="1"/>
          </p:cNvSpPr>
          <p:nvPr/>
        </p:nvSpPr>
        <p:spPr bwMode="auto">
          <a:xfrm>
            <a:off x="448296" y="1595022"/>
            <a:ext cx="11438903" cy="4902032"/>
          </a:xfrm>
          <a:prstGeom prst="rect">
            <a:avLst/>
          </a:prstGeom>
          <a:solidFill>
            <a:schemeClr val="accent3">
              <a:lumMod val="20000"/>
              <a:lumOff val="80000"/>
              <a:alpha val="71999"/>
            </a:schemeClr>
          </a:solidFill>
          <a:ln w="12700" cmpd="sng">
            <a:noFill/>
            <a:miter lim="800000"/>
            <a:headEnd/>
            <a:tailEnd/>
          </a:ln>
          <a:effectLst>
            <a:outerShdw dist="28398" dir="3806097" algn="ctr" rotWithShape="0">
              <a:srgbClr val="974706">
                <a:alpha val="50000"/>
              </a:srgbClr>
            </a:outerShdw>
          </a:effec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
        <p:nvSpPr>
          <p:cNvPr id="2" name="標題 1">
            <a:extLst>
              <a:ext uri="{FF2B5EF4-FFF2-40B4-BE49-F238E27FC236}">
                <a16:creationId xmlns:a16="http://schemas.microsoft.com/office/drawing/2014/main" id="{7114937B-2140-4D8C-845C-E13300AB8762}"/>
              </a:ext>
            </a:extLst>
          </p:cNvPr>
          <p:cNvSpPr>
            <a:spLocks noGrp="1"/>
          </p:cNvSpPr>
          <p:nvPr>
            <p:ph type="title"/>
          </p:nvPr>
        </p:nvSpPr>
        <p:spPr>
          <a:xfrm>
            <a:off x="838200" y="136525"/>
            <a:ext cx="10515600" cy="1325563"/>
          </a:xfrm>
        </p:spPr>
        <p:txBody>
          <a:bodyPr/>
          <a:lstStyle/>
          <a:p>
            <a:r>
              <a:rPr lang="en-US" altLang="zh-TW" dirty="0">
                <a:solidFill>
                  <a:srgbClr val="0000FF"/>
                </a:solidFill>
                <a:latin typeface="標楷體" panose="03000509000000000000" pitchFamily="65" charset="-120"/>
                <a:ea typeface="標楷體" panose="03000509000000000000" pitchFamily="65" charset="-120"/>
              </a:rPr>
              <a:t>《</a:t>
            </a:r>
            <a:r>
              <a:rPr lang="zh-TW" altLang="en-US" dirty="0">
                <a:solidFill>
                  <a:srgbClr val="0000FF"/>
                </a:solidFill>
                <a:latin typeface="標楷體" panose="03000509000000000000" pitchFamily="65" charset="-120"/>
                <a:ea typeface="標楷體" panose="03000509000000000000" pitchFamily="65" charset="-120"/>
              </a:rPr>
              <a:t>香港國安法</a:t>
            </a:r>
            <a:r>
              <a:rPr lang="en-US" altLang="zh-TW" dirty="0">
                <a:solidFill>
                  <a:srgbClr val="0000FF"/>
                </a:solidFill>
                <a:latin typeface="標楷體" panose="03000509000000000000" pitchFamily="65" charset="-120"/>
                <a:ea typeface="標楷體" panose="03000509000000000000" pitchFamily="65" charset="-120"/>
              </a:rPr>
              <a:t>》</a:t>
            </a:r>
            <a:r>
              <a:rPr lang="zh-TW" altLang="en-US" dirty="0">
                <a:solidFill>
                  <a:srgbClr val="0000FF"/>
                </a:solidFill>
                <a:latin typeface="標楷體" panose="03000509000000000000" pitchFamily="65" charset="-120"/>
                <a:ea typeface="標楷體" panose="03000509000000000000" pitchFamily="65" charset="-120"/>
              </a:rPr>
              <a:t>是何時成為本地法律的？</a:t>
            </a:r>
          </a:p>
        </p:txBody>
      </p:sp>
      <p:sp>
        <p:nvSpPr>
          <p:cNvPr id="4" name="直排文字版面配置區 3">
            <a:extLst>
              <a:ext uri="{FF2B5EF4-FFF2-40B4-BE49-F238E27FC236}">
                <a16:creationId xmlns:a16="http://schemas.microsoft.com/office/drawing/2014/main" id="{ED0E12A2-7263-4F7D-846B-2F2D642F6A75}"/>
              </a:ext>
            </a:extLst>
          </p:cNvPr>
          <p:cNvSpPr>
            <a:spLocks noGrp="1"/>
          </p:cNvSpPr>
          <p:nvPr>
            <p:ph type="body" orient="vert" idx="1"/>
          </p:nvPr>
        </p:nvSpPr>
        <p:spPr>
          <a:xfrm>
            <a:off x="376108" y="1595020"/>
            <a:ext cx="11511092" cy="4902033"/>
          </a:xfrm>
          <a:ln>
            <a:noFill/>
          </a:ln>
        </p:spPr>
        <p:txBody>
          <a:bodyPr vert="horz">
            <a:normAutofit/>
          </a:bodyPr>
          <a:lstStyle/>
          <a:p>
            <a:pPr marL="0" indent="0" algn="just">
              <a:lnSpc>
                <a:spcPts val="4200"/>
              </a:lnSpc>
              <a:spcBef>
                <a:spcPts val="600"/>
              </a:spcBef>
              <a:spcAft>
                <a:spcPts val="300"/>
              </a:spcAft>
              <a:buNone/>
              <a:tabLst>
                <a:tab pos="266700" algn="l"/>
              </a:tabLst>
            </a:pPr>
            <a:r>
              <a:rPr lang="en-US" altLang="zh-TW" sz="3000" kern="100" dirty="0">
                <a:latin typeface="Times New Roman" panose="02020603050405020304" pitchFamily="18" charset="0"/>
                <a:ea typeface="標楷體" panose="03000509000000000000" pitchFamily="65" charset="-120"/>
              </a:rPr>
              <a:t>《</a:t>
            </a:r>
            <a:r>
              <a:rPr lang="zh-TW" altLang="en-US" sz="3000" kern="100" dirty="0">
                <a:latin typeface="Times New Roman" panose="02020603050405020304" pitchFamily="18" charset="0"/>
                <a:ea typeface="標楷體" panose="03000509000000000000" pitchFamily="65" charset="-120"/>
              </a:rPr>
              <a:t>基本法</a:t>
            </a:r>
            <a:r>
              <a:rPr lang="en-US" altLang="zh-TW" sz="3000" kern="100" dirty="0">
                <a:latin typeface="Times New Roman" panose="02020603050405020304" pitchFamily="18" charset="0"/>
                <a:ea typeface="標楷體" panose="03000509000000000000" pitchFamily="65" charset="-120"/>
              </a:rPr>
              <a:t>》</a:t>
            </a:r>
            <a:r>
              <a:rPr lang="zh-TW" altLang="en-US" sz="3000" kern="100" dirty="0">
                <a:latin typeface="Times New Roman" panose="02020603050405020304" pitchFamily="18" charset="0"/>
                <a:ea typeface="標楷體" panose="03000509000000000000" pitchFamily="65" charset="-120"/>
              </a:rPr>
              <a:t>第二十三條維護國家安全，是香港特別行政區應有之義，回歸時就應該進行立法了。</a:t>
            </a:r>
            <a:endParaRPr lang="zh-TW" altLang="zh-HK" sz="3000" kern="100" dirty="0">
              <a:latin typeface="Times New Roman" panose="02020603050405020304" pitchFamily="18" charset="0"/>
              <a:ea typeface="SimSun" panose="02010600030101010101" pitchFamily="2" charset="-122"/>
            </a:endParaRPr>
          </a:p>
        </p:txBody>
      </p:sp>
      <p:sp>
        <p:nvSpPr>
          <p:cNvPr id="3" name="投影片編號版面配置區 2">
            <a:extLst>
              <a:ext uri="{FF2B5EF4-FFF2-40B4-BE49-F238E27FC236}">
                <a16:creationId xmlns:a16="http://schemas.microsoft.com/office/drawing/2014/main" id="{215DD3DC-4055-4D3A-A886-E34C9D8F2A6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E6A508-BB07-4B8A-901D-15D03AC66BA5}" type="slidenum">
              <a:rPr kumimoji="0" lang="zh-HK"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zh-HK"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
        <p:nvSpPr>
          <p:cNvPr id="6" name="文字方塊 5">
            <a:extLst>
              <a:ext uri="{FF2B5EF4-FFF2-40B4-BE49-F238E27FC236}">
                <a16:creationId xmlns:a16="http://schemas.microsoft.com/office/drawing/2014/main" id="{FD88E1E7-664E-4FE7-B2A7-4A6B7A51C9E2}"/>
              </a:ext>
            </a:extLst>
          </p:cNvPr>
          <p:cNvSpPr txBox="1"/>
          <p:nvPr/>
        </p:nvSpPr>
        <p:spPr>
          <a:xfrm>
            <a:off x="576192" y="3084941"/>
            <a:ext cx="11311008" cy="3286669"/>
          </a:xfrm>
          <a:prstGeom prst="rect">
            <a:avLst/>
          </a:prstGeom>
          <a:noFill/>
          <a:ln>
            <a:noFill/>
          </a:ln>
        </p:spPr>
        <p:txBody>
          <a:bodyPr wrap="square" rtlCol="0">
            <a:spAutoFit/>
          </a:bodyPr>
          <a:lstStyle/>
          <a:p>
            <a:pPr marL="0" marR="0" lvl="0" indent="0" algn="l" defTabSz="914400" rtl="0" eaLnBrk="1" fontAlgn="auto" latinLnBrk="0" hangingPunct="1">
              <a:lnSpc>
                <a:spcPts val="4200"/>
              </a:lnSpc>
              <a:spcBef>
                <a:spcPts val="0"/>
              </a:spcBef>
              <a:spcAft>
                <a:spcPts val="0"/>
              </a:spcAft>
              <a:buClrTx/>
              <a:buSzTx/>
              <a:buFontTx/>
              <a:buNone/>
              <a:tabLst/>
              <a:defRPr/>
            </a:pPr>
            <a:r>
              <a:rPr kumimoji="0" lang="en-US" altLang="zh-TW" sz="3200" b="1" i="0" u="none" strike="noStrike" kern="1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mn-cs"/>
              </a:rPr>
              <a:t>《</a:t>
            </a:r>
            <a:r>
              <a:rPr kumimoji="0" lang="zh-TW" altLang="en-US" sz="3200" b="1" i="0" u="none" strike="noStrike" kern="1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mn-cs"/>
              </a:rPr>
              <a:t>基本法</a:t>
            </a:r>
            <a:r>
              <a:rPr kumimoji="0" lang="en-US" altLang="zh-TW" sz="3200" b="1" i="0" u="none" strike="noStrike" kern="1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mn-cs"/>
              </a:rPr>
              <a:t>》</a:t>
            </a:r>
            <a:r>
              <a:rPr kumimoji="0" lang="zh-TW" altLang="en-US" sz="3200" b="1" i="0" u="none" strike="noStrike" kern="1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mn-cs"/>
              </a:rPr>
              <a:t>第二十三條</a:t>
            </a:r>
          </a:p>
          <a:p>
            <a:pPr marL="0" marR="0" lvl="0" indent="0" algn="l" defTabSz="914400" rtl="0" eaLnBrk="1" fontAlgn="auto" latinLnBrk="0" hangingPunct="1">
              <a:lnSpc>
                <a:spcPts val="4200"/>
              </a:lnSpc>
              <a:spcBef>
                <a:spcPts val="0"/>
              </a:spcBef>
              <a:spcAft>
                <a:spcPts val="0"/>
              </a:spcAft>
              <a:buClrTx/>
              <a:buSzTx/>
              <a:buFontTx/>
              <a:buNone/>
              <a:tabLst/>
              <a:defRPr/>
            </a:pPr>
            <a:r>
              <a:rPr kumimoji="0" lang="zh-TW" altLang="en-US" sz="3200" b="0" i="0" u="none" strike="noStrike" kern="1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mn-cs"/>
              </a:rPr>
              <a:t>香港特別行政區應自行立法禁止任何叛國、分裂國家、煽動叛亂、顛覆中央人民政府及竊取國家機密的行為，禁止外國的政治性組織或團體在香港特別行政區進行政治活動，禁止香港特別行政區的政治性組織或團體與外國的政治性組織或團體建立聯繫。</a:t>
            </a:r>
          </a:p>
        </p:txBody>
      </p:sp>
      <p:cxnSp>
        <p:nvCxnSpPr>
          <p:cNvPr id="7" name="直線接點 6">
            <a:extLst>
              <a:ext uri="{FF2B5EF4-FFF2-40B4-BE49-F238E27FC236}">
                <a16:creationId xmlns:a16="http://schemas.microsoft.com/office/drawing/2014/main" id="{2F1EF900-31DB-440A-82DA-BA4EA890A03B}"/>
              </a:ext>
            </a:extLst>
          </p:cNvPr>
          <p:cNvCxnSpPr>
            <a:cxnSpLocks/>
          </p:cNvCxnSpPr>
          <p:nvPr/>
        </p:nvCxnSpPr>
        <p:spPr>
          <a:xfrm>
            <a:off x="679450" y="5230906"/>
            <a:ext cx="8515350" cy="0"/>
          </a:xfrm>
          <a:prstGeom prst="line">
            <a:avLst/>
          </a:prstGeom>
          <a:ln w="38100">
            <a:solidFill>
              <a:srgbClr val="3333FF"/>
            </a:solidFill>
          </a:ln>
        </p:spPr>
        <p:style>
          <a:lnRef idx="3">
            <a:schemeClr val="accent1"/>
          </a:lnRef>
          <a:fillRef idx="0">
            <a:schemeClr val="accent1"/>
          </a:fillRef>
          <a:effectRef idx="2">
            <a:schemeClr val="accent1"/>
          </a:effectRef>
          <a:fontRef idx="minor">
            <a:schemeClr val="tx1"/>
          </a:fontRef>
        </p:style>
      </p:cxnSp>
      <p:cxnSp>
        <p:nvCxnSpPr>
          <p:cNvPr id="8" name="直線接點 7">
            <a:extLst>
              <a:ext uri="{FF2B5EF4-FFF2-40B4-BE49-F238E27FC236}">
                <a16:creationId xmlns:a16="http://schemas.microsoft.com/office/drawing/2014/main" id="{9FB8CAFB-8C8A-4024-B81E-A7AD67471053}"/>
              </a:ext>
            </a:extLst>
          </p:cNvPr>
          <p:cNvCxnSpPr>
            <a:cxnSpLocks/>
          </p:cNvCxnSpPr>
          <p:nvPr/>
        </p:nvCxnSpPr>
        <p:spPr>
          <a:xfrm>
            <a:off x="679450" y="6267591"/>
            <a:ext cx="838200" cy="0"/>
          </a:xfrm>
          <a:prstGeom prst="line">
            <a:avLst/>
          </a:prstGeom>
          <a:ln w="38100">
            <a:solidFill>
              <a:srgbClr val="3333FF"/>
            </a:solidFill>
          </a:ln>
        </p:spPr>
        <p:style>
          <a:lnRef idx="3">
            <a:schemeClr val="accent1"/>
          </a:lnRef>
          <a:fillRef idx="0">
            <a:schemeClr val="accent1"/>
          </a:fillRef>
          <a:effectRef idx="2">
            <a:schemeClr val="accent1"/>
          </a:effectRef>
          <a:fontRef idx="minor">
            <a:schemeClr val="tx1"/>
          </a:fontRef>
        </p:style>
      </p:cxnSp>
      <p:cxnSp>
        <p:nvCxnSpPr>
          <p:cNvPr id="9" name="直線接點 8">
            <a:extLst>
              <a:ext uri="{FF2B5EF4-FFF2-40B4-BE49-F238E27FC236}">
                <a16:creationId xmlns:a16="http://schemas.microsoft.com/office/drawing/2014/main" id="{42529ACB-5AD2-4CBE-B01A-BABD5D64E0D2}"/>
              </a:ext>
            </a:extLst>
          </p:cNvPr>
          <p:cNvCxnSpPr>
            <a:cxnSpLocks/>
          </p:cNvCxnSpPr>
          <p:nvPr/>
        </p:nvCxnSpPr>
        <p:spPr>
          <a:xfrm>
            <a:off x="679450" y="5737073"/>
            <a:ext cx="10936358" cy="0"/>
          </a:xfrm>
          <a:prstGeom prst="line">
            <a:avLst/>
          </a:prstGeom>
          <a:ln w="38100">
            <a:solidFill>
              <a:srgbClr val="3333FF"/>
            </a:solidFill>
          </a:ln>
        </p:spPr>
        <p:style>
          <a:lnRef idx="3">
            <a:schemeClr val="accent1"/>
          </a:lnRef>
          <a:fillRef idx="0">
            <a:schemeClr val="accent1"/>
          </a:fillRef>
          <a:effectRef idx="2">
            <a:schemeClr val="accent1"/>
          </a:effectRef>
          <a:fontRef idx="minor">
            <a:schemeClr val="tx1"/>
          </a:fontRef>
        </p:style>
      </p:cxnSp>
      <p:cxnSp>
        <p:nvCxnSpPr>
          <p:cNvPr id="10" name="直線接點 9">
            <a:extLst>
              <a:ext uri="{FF2B5EF4-FFF2-40B4-BE49-F238E27FC236}">
                <a16:creationId xmlns:a16="http://schemas.microsoft.com/office/drawing/2014/main" id="{02D09B8B-DF7D-4E17-BEB0-91A7EED8AF20}"/>
              </a:ext>
            </a:extLst>
          </p:cNvPr>
          <p:cNvCxnSpPr>
            <a:cxnSpLocks/>
          </p:cNvCxnSpPr>
          <p:nvPr/>
        </p:nvCxnSpPr>
        <p:spPr>
          <a:xfrm>
            <a:off x="9594850" y="5226424"/>
            <a:ext cx="1995558" cy="0"/>
          </a:xfrm>
          <a:prstGeom prst="line">
            <a:avLst/>
          </a:prstGeom>
          <a:ln w="38100">
            <a:solidFill>
              <a:srgbClr val="3333FF"/>
            </a:solidFill>
          </a:ln>
        </p:spPr>
        <p:style>
          <a:lnRef idx="3">
            <a:schemeClr val="accent1"/>
          </a:lnRef>
          <a:fillRef idx="0">
            <a:schemeClr val="accent1"/>
          </a:fillRef>
          <a:effectRef idx="2">
            <a:schemeClr val="accent1"/>
          </a:effectRef>
          <a:fontRef idx="minor">
            <a:schemeClr val="tx1"/>
          </a:fontRef>
        </p:style>
      </p:cxnSp>
      <p:cxnSp>
        <p:nvCxnSpPr>
          <p:cNvPr id="19" name="直線接點 18">
            <a:extLst>
              <a:ext uri="{FF2B5EF4-FFF2-40B4-BE49-F238E27FC236}">
                <a16:creationId xmlns:a16="http://schemas.microsoft.com/office/drawing/2014/main" id="{EBBE0F47-EFA8-4168-AB20-688AA50A9B44}"/>
              </a:ext>
            </a:extLst>
          </p:cNvPr>
          <p:cNvCxnSpPr>
            <a:cxnSpLocks/>
          </p:cNvCxnSpPr>
          <p:nvPr/>
        </p:nvCxnSpPr>
        <p:spPr>
          <a:xfrm>
            <a:off x="9194800" y="4724976"/>
            <a:ext cx="2395608" cy="0"/>
          </a:xfrm>
          <a:prstGeom prst="line">
            <a:avLst/>
          </a:prstGeom>
          <a:ln w="38100">
            <a:solidFill>
              <a:srgbClr val="3333FF"/>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73746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left)">
                                      <p:cBhvr>
                                        <p:cTn id="17" dur="500"/>
                                        <p:tgtEl>
                                          <p:spTgt spid="19"/>
                                        </p:tgtEl>
                                      </p:cBhvr>
                                    </p:animEffect>
                                  </p:childTnLst>
                                </p:cTn>
                              </p:par>
                            </p:childTnLst>
                          </p:cTn>
                        </p:par>
                        <p:par>
                          <p:cTn id="18" fill="hold">
                            <p:stCondLst>
                              <p:cond delay="500"/>
                            </p:stCondLst>
                            <p:childTnLst>
                              <p:par>
                                <p:cTn id="19" presetID="22" presetClass="entr" presetSubtype="8"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left)">
                                      <p:cBhvr>
                                        <p:cTn id="26" dur="500"/>
                                        <p:tgtEl>
                                          <p:spTgt spid="10"/>
                                        </p:tgtEl>
                                      </p:cBhvr>
                                    </p:animEffect>
                                  </p:childTnLst>
                                </p:cTn>
                              </p:par>
                            </p:childTnLst>
                          </p:cTn>
                        </p:par>
                        <p:par>
                          <p:cTn id="27" fill="hold">
                            <p:stCondLst>
                              <p:cond delay="500"/>
                            </p:stCondLst>
                            <p:childTnLst>
                              <p:par>
                                <p:cTn id="28" presetID="22" presetClass="entr" presetSubtype="8"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left)">
                                      <p:cBhvr>
                                        <p:cTn id="30" dur="500"/>
                                        <p:tgtEl>
                                          <p:spTgt spid="9"/>
                                        </p:tgtEl>
                                      </p:cBhvr>
                                    </p:animEffect>
                                  </p:childTnLst>
                                </p:cTn>
                              </p:par>
                            </p:childTnLst>
                          </p:cTn>
                        </p:par>
                        <p:par>
                          <p:cTn id="31" fill="hold">
                            <p:stCondLst>
                              <p:cond delay="1000"/>
                            </p:stCondLst>
                            <p:childTnLst>
                              <p:par>
                                <p:cTn id="32" presetID="22" presetClass="entr" presetSubtype="8" fill="hold"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left)">
                                      <p:cBhvr>
                                        <p:cTn id="3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a:extLst>
              <a:ext uri="{FF2B5EF4-FFF2-40B4-BE49-F238E27FC236}">
                <a16:creationId xmlns:a16="http://schemas.microsoft.com/office/drawing/2014/main" id="{EB3BE05D-E42D-405C-B251-BAD70F075935}"/>
              </a:ext>
            </a:extLst>
          </p:cNvPr>
          <p:cNvSpPr>
            <a:spLocks noChangeArrowheads="1"/>
          </p:cNvSpPr>
          <p:nvPr/>
        </p:nvSpPr>
        <p:spPr bwMode="auto">
          <a:xfrm>
            <a:off x="340012" y="1750885"/>
            <a:ext cx="11438903" cy="4882998"/>
          </a:xfrm>
          <a:prstGeom prst="rect">
            <a:avLst/>
          </a:prstGeom>
          <a:solidFill>
            <a:schemeClr val="accent3">
              <a:lumMod val="20000"/>
              <a:lumOff val="80000"/>
              <a:alpha val="71999"/>
            </a:schemeClr>
          </a:solidFill>
          <a:ln w="12700" cmpd="sng">
            <a:noFill/>
            <a:miter lim="800000"/>
            <a:headEnd/>
            <a:tailEnd/>
          </a:ln>
          <a:effectLst>
            <a:outerShdw dist="28398" dir="3806097" algn="ctr" rotWithShape="0">
              <a:srgbClr val="974706">
                <a:alpha val="50000"/>
              </a:srgbClr>
            </a:outerShdw>
          </a:effec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
        <p:nvSpPr>
          <p:cNvPr id="2" name="標題 1">
            <a:extLst>
              <a:ext uri="{FF2B5EF4-FFF2-40B4-BE49-F238E27FC236}">
                <a16:creationId xmlns:a16="http://schemas.microsoft.com/office/drawing/2014/main" id="{7114937B-2140-4D8C-845C-E13300AB8762}"/>
              </a:ext>
            </a:extLst>
          </p:cNvPr>
          <p:cNvSpPr>
            <a:spLocks noGrp="1"/>
          </p:cNvSpPr>
          <p:nvPr>
            <p:ph type="title"/>
          </p:nvPr>
        </p:nvSpPr>
        <p:spPr>
          <a:xfrm>
            <a:off x="838200" y="-50430"/>
            <a:ext cx="10515600" cy="1164090"/>
          </a:xfrm>
        </p:spPr>
        <p:txBody>
          <a:bodyPr/>
          <a:lstStyle/>
          <a:p>
            <a:r>
              <a:rPr lang="en-US" altLang="zh-TW" dirty="0">
                <a:solidFill>
                  <a:srgbClr val="0000FF"/>
                </a:solidFill>
                <a:ea typeface="標楷體" panose="03000509000000000000" pitchFamily="65" charset="-120"/>
              </a:rPr>
              <a:t>《</a:t>
            </a:r>
            <a:r>
              <a:rPr lang="zh-TW" altLang="en-US" dirty="0">
                <a:solidFill>
                  <a:srgbClr val="0000FF"/>
                </a:solidFill>
                <a:ea typeface="標楷體" panose="03000509000000000000" pitchFamily="65" charset="-120"/>
              </a:rPr>
              <a:t>香港國安法</a:t>
            </a:r>
            <a:r>
              <a:rPr lang="en-US" altLang="zh-TW" dirty="0">
                <a:solidFill>
                  <a:srgbClr val="0000FF"/>
                </a:solidFill>
                <a:ea typeface="標楷體" panose="03000509000000000000" pitchFamily="65" charset="-120"/>
              </a:rPr>
              <a:t>》</a:t>
            </a:r>
            <a:r>
              <a:rPr lang="zh-TW" altLang="en-US" dirty="0">
                <a:solidFill>
                  <a:srgbClr val="0000FF"/>
                </a:solidFill>
                <a:ea typeface="標楷體" panose="03000509000000000000" pitchFamily="65" charset="-120"/>
              </a:rPr>
              <a:t>是何時成為本地法律的？</a:t>
            </a:r>
          </a:p>
        </p:txBody>
      </p:sp>
      <p:sp>
        <p:nvSpPr>
          <p:cNvPr id="4" name="直排文字版面配置區 3">
            <a:extLst>
              <a:ext uri="{FF2B5EF4-FFF2-40B4-BE49-F238E27FC236}">
                <a16:creationId xmlns:a16="http://schemas.microsoft.com/office/drawing/2014/main" id="{ED0E12A2-7263-4F7D-846B-2F2D642F6A75}"/>
              </a:ext>
            </a:extLst>
          </p:cNvPr>
          <p:cNvSpPr>
            <a:spLocks noGrp="1"/>
          </p:cNvSpPr>
          <p:nvPr>
            <p:ph type="body" orient="vert" idx="1"/>
          </p:nvPr>
        </p:nvSpPr>
        <p:spPr>
          <a:xfrm>
            <a:off x="303918" y="1090863"/>
            <a:ext cx="11511092" cy="5406191"/>
          </a:xfrm>
          <a:ln>
            <a:noFill/>
          </a:ln>
        </p:spPr>
        <p:txBody>
          <a:bodyPr vert="horz">
            <a:normAutofit/>
          </a:bodyPr>
          <a:lstStyle/>
          <a:p>
            <a:pPr marL="0" indent="0" algn="just">
              <a:spcBef>
                <a:spcPts val="600"/>
              </a:spcBef>
              <a:spcAft>
                <a:spcPts val="300"/>
              </a:spcAft>
              <a:buNone/>
              <a:tabLst>
                <a:tab pos="266700" algn="l"/>
              </a:tabLst>
            </a:pPr>
            <a:r>
              <a:rPr lang="zh-TW" altLang="en-US" sz="2700" kern="100" dirty="0">
                <a:latin typeface="Times New Roman" panose="02020603050405020304" pitchFamily="18" charset="0"/>
                <a:ea typeface="標楷體" panose="03000509000000000000" pitchFamily="65" charset="-120"/>
              </a:rPr>
              <a:t>為何當年基本法起草委員會沒有在</a:t>
            </a:r>
            <a:r>
              <a:rPr lang="en-US" altLang="zh-TW" sz="2700" kern="100" dirty="0">
                <a:latin typeface="Times New Roman" panose="02020603050405020304" pitchFamily="18" charset="0"/>
                <a:ea typeface="標楷體" panose="03000509000000000000" pitchFamily="65" charset="-120"/>
              </a:rPr>
              <a:t>《</a:t>
            </a:r>
            <a:r>
              <a:rPr lang="zh-TW" altLang="en-US" sz="2700" kern="100" dirty="0">
                <a:latin typeface="Times New Roman" panose="02020603050405020304" pitchFamily="18" charset="0"/>
                <a:ea typeface="標楷體" panose="03000509000000000000" pitchFamily="65" charset="-120"/>
              </a:rPr>
              <a:t>基本法</a:t>
            </a:r>
            <a:r>
              <a:rPr lang="en-US" altLang="zh-TW" sz="2700" kern="100" dirty="0">
                <a:latin typeface="Times New Roman" panose="02020603050405020304" pitchFamily="18" charset="0"/>
                <a:ea typeface="標楷體" panose="03000509000000000000" pitchFamily="65" charset="-120"/>
              </a:rPr>
              <a:t>》</a:t>
            </a:r>
            <a:r>
              <a:rPr lang="zh-TW" altLang="en-US" sz="2700" kern="100" dirty="0">
                <a:latin typeface="Times New Roman" panose="02020603050405020304" pitchFamily="18" charset="0"/>
                <a:ea typeface="標楷體" panose="03000509000000000000" pitchFamily="65" charset="-120"/>
              </a:rPr>
              <a:t>中加入維護國家安全法律？</a:t>
            </a:r>
            <a:endParaRPr lang="zh-TW" altLang="zh-HK" sz="2700" kern="100" dirty="0">
              <a:latin typeface="Times New Roman" panose="02020603050405020304" pitchFamily="18" charset="0"/>
              <a:ea typeface="SimSun" panose="02010600030101010101" pitchFamily="2" charset="-122"/>
            </a:endParaRPr>
          </a:p>
        </p:txBody>
      </p:sp>
      <p:sp>
        <p:nvSpPr>
          <p:cNvPr id="3" name="投影片編號版面配置區 2">
            <a:extLst>
              <a:ext uri="{FF2B5EF4-FFF2-40B4-BE49-F238E27FC236}">
                <a16:creationId xmlns:a16="http://schemas.microsoft.com/office/drawing/2014/main" id="{215DD3DC-4055-4D3A-A886-E34C9D8F2A6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E6A508-BB07-4B8A-901D-15D03AC66BA5}" type="slidenum">
              <a:rPr kumimoji="0" lang="zh-HK"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zh-HK"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
        <p:nvSpPr>
          <p:cNvPr id="6" name="文字方塊 5">
            <a:extLst>
              <a:ext uri="{FF2B5EF4-FFF2-40B4-BE49-F238E27FC236}">
                <a16:creationId xmlns:a16="http://schemas.microsoft.com/office/drawing/2014/main" id="{FD88E1E7-664E-4FE7-B2A7-4A6B7A51C9E2}"/>
              </a:ext>
            </a:extLst>
          </p:cNvPr>
          <p:cNvSpPr txBox="1"/>
          <p:nvPr/>
        </p:nvSpPr>
        <p:spPr>
          <a:xfrm>
            <a:off x="440496" y="1750884"/>
            <a:ext cx="11311008" cy="4696157"/>
          </a:xfrm>
          <a:prstGeom prst="rect">
            <a:avLst/>
          </a:prstGeom>
          <a:noFill/>
          <a:ln>
            <a:noFill/>
          </a:ln>
        </p:spPr>
        <p:txBody>
          <a:bodyPr wrap="square" rtlCol="0">
            <a:spAutoFit/>
          </a:bodyPr>
          <a:lstStyle/>
          <a:p>
            <a:pPr indent="304800">
              <a:lnSpc>
                <a:spcPts val="4200"/>
              </a:lnSpc>
            </a:pPr>
            <a:r>
              <a:rPr lang="en-US" altLang="zh-TW" sz="2600" kern="100" dirty="0">
                <a:solidFill>
                  <a:srgbClr val="000000"/>
                </a:solidFill>
                <a:effectLst/>
                <a:latin typeface="Times New Roman" panose="02020603050405020304" pitchFamily="18" charset="0"/>
                <a:ea typeface="標楷體" panose="03000509000000000000" pitchFamily="65" charset="-120"/>
              </a:rPr>
              <a:t>    </a:t>
            </a:r>
            <a:r>
              <a:rPr lang="zh-TW" altLang="zh-HK" sz="2600" kern="100" dirty="0">
                <a:solidFill>
                  <a:srgbClr val="000000"/>
                </a:solidFill>
                <a:effectLst/>
                <a:latin typeface="Times New Roman" panose="02020603050405020304" pitchFamily="18" charset="0"/>
                <a:ea typeface="標楷體" panose="03000509000000000000" pitchFamily="65" charset="-120"/>
              </a:rPr>
              <a:t>全國人大通過基本法授權香港特別行政區可以從香港本地的實際情況出發，根據香港特區的法治實踐現實需要以及立法傳統，根據基本法規定的立法程序自行制定有關維護國家安全的法律，</a:t>
            </a:r>
            <a:r>
              <a:rPr lang="zh-TW" altLang="zh-HK" sz="2600" kern="100" dirty="0">
                <a:solidFill>
                  <a:srgbClr val="3333FF"/>
                </a:solidFill>
                <a:effectLst/>
                <a:latin typeface="Times New Roman" panose="02020603050405020304" pitchFamily="18" charset="0"/>
                <a:ea typeface="標楷體" panose="03000509000000000000" pitchFamily="65" charset="-120"/>
              </a:rPr>
              <a:t>用以懲處叛國、分裂國家、煽動叛亂等七種</a:t>
            </a:r>
            <a:r>
              <a:rPr lang="zh-TW" altLang="zh-HK" sz="2600" kern="100" dirty="0">
                <a:solidFill>
                  <a:srgbClr val="000000"/>
                </a:solidFill>
                <a:effectLst/>
                <a:latin typeface="Times New Roman" panose="02020603050405020304" pitchFamily="18" charset="0"/>
                <a:ea typeface="標楷體" panose="03000509000000000000" pitchFamily="65" charset="-120"/>
              </a:rPr>
              <a:t>危害國家安全的行為。就其性質而言，《香港特別行政區基本法》第</a:t>
            </a:r>
            <a:r>
              <a:rPr lang="en-US" altLang="zh-HK" sz="2600" kern="100" dirty="0">
                <a:solidFill>
                  <a:srgbClr val="000000"/>
                </a:solidFill>
                <a:effectLst/>
                <a:latin typeface="Times New Roman" panose="02020603050405020304" pitchFamily="18" charset="0"/>
                <a:ea typeface="標楷體" panose="03000509000000000000" pitchFamily="65" charset="-120"/>
              </a:rPr>
              <a:t>23</a:t>
            </a:r>
            <a:r>
              <a:rPr lang="zh-TW" altLang="zh-HK" sz="2600" kern="100" dirty="0">
                <a:solidFill>
                  <a:srgbClr val="000000"/>
                </a:solidFill>
                <a:effectLst/>
                <a:latin typeface="Times New Roman" panose="02020603050405020304" pitchFamily="18" charset="0"/>
                <a:ea typeface="標楷體" panose="03000509000000000000" pitchFamily="65" charset="-120"/>
              </a:rPr>
              <a:t>條規定是授權性規定，也是一項指令性規定，即要求香港……通過積極作為來制定相關法律維護國家安全。</a:t>
            </a:r>
            <a:endParaRPr lang="en-US" altLang="zh-TW" sz="2600" kern="100" dirty="0">
              <a:solidFill>
                <a:srgbClr val="000000"/>
              </a:solidFill>
              <a:effectLst/>
              <a:latin typeface="Times New Roman" panose="02020603050405020304" pitchFamily="18" charset="0"/>
              <a:ea typeface="標楷體" panose="03000509000000000000" pitchFamily="65" charset="-120"/>
            </a:endParaRPr>
          </a:p>
          <a:p>
            <a:pPr indent="304800">
              <a:lnSpc>
                <a:spcPts val="3500"/>
              </a:lnSpc>
            </a:pPr>
            <a:endParaRPr lang="zh-TW" altLang="zh-HK" sz="2800" kern="100" dirty="0">
              <a:effectLst/>
              <a:latin typeface="Times New Roman" panose="02020603050405020304" pitchFamily="18" charset="0"/>
              <a:ea typeface="SimSun" panose="02010600030101010101" pitchFamily="2" charset="-122"/>
            </a:endParaRPr>
          </a:p>
          <a:p>
            <a:pPr algn="r"/>
            <a:r>
              <a:rPr lang="zh-TW" altLang="zh-HK" sz="2000" i="1" kern="100" spc="-40" dirty="0">
                <a:solidFill>
                  <a:srgbClr val="000000"/>
                </a:solidFill>
                <a:effectLst/>
                <a:latin typeface="Times New Roman" panose="02020603050405020304" pitchFamily="18" charset="0"/>
                <a:ea typeface="標楷體" panose="03000509000000000000" pitchFamily="65" charset="-120"/>
              </a:rPr>
              <a:t>李曉兵（南開大學法學院副教授），《為何香港特區</a:t>
            </a:r>
            <a:r>
              <a:rPr lang="en-US" altLang="zh-HK" sz="2000" i="1" kern="100" spc="-40" dirty="0">
                <a:solidFill>
                  <a:srgbClr val="000000"/>
                </a:solidFill>
                <a:effectLst/>
                <a:latin typeface="Times New Roman" panose="02020603050405020304" pitchFamily="18" charset="0"/>
                <a:ea typeface="標楷體" panose="03000509000000000000" pitchFamily="65" charset="-120"/>
              </a:rPr>
              <a:t>23</a:t>
            </a:r>
            <a:r>
              <a:rPr lang="zh-TW" altLang="zh-HK" sz="2000" i="1" kern="100" spc="-40" dirty="0">
                <a:solidFill>
                  <a:srgbClr val="000000"/>
                </a:solidFill>
                <a:effectLst/>
                <a:latin typeface="Times New Roman" panose="02020603050405020304" pitchFamily="18" charset="0"/>
                <a:ea typeface="標楷體" panose="03000509000000000000" pitchFamily="65" charset="-120"/>
              </a:rPr>
              <a:t>年未能完成</a:t>
            </a:r>
            <a:r>
              <a:rPr lang="en-US" altLang="zh-HK" sz="2000" i="1" kern="100" spc="-40" dirty="0">
                <a:solidFill>
                  <a:srgbClr val="000000"/>
                </a:solidFill>
                <a:effectLst/>
                <a:latin typeface="Times New Roman" panose="02020603050405020304" pitchFamily="18" charset="0"/>
                <a:ea typeface="標楷體" panose="03000509000000000000" pitchFamily="65" charset="-120"/>
              </a:rPr>
              <a:t>23</a:t>
            </a:r>
            <a:r>
              <a:rPr lang="zh-TW" altLang="zh-HK" sz="2000" i="1" kern="100" spc="-40" dirty="0">
                <a:solidFill>
                  <a:srgbClr val="000000"/>
                </a:solidFill>
                <a:effectLst/>
                <a:latin typeface="Times New Roman" panose="02020603050405020304" pitchFamily="18" charset="0"/>
                <a:ea typeface="標楷體" panose="03000509000000000000" pitchFamily="65" charset="-120"/>
              </a:rPr>
              <a:t>條立法？》，</a:t>
            </a:r>
            <a:endParaRPr lang="en-US" altLang="zh-TW" sz="2000" i="1" kern="100" spc="-40" dirty="0">
              <a:solidFill>
                <a:srgbClr val="000000"/>
              </a:solidFill>
              <a:effectLst/>
              <a:latin typeface="Times New Roman" panose="02020603050405020304" pitchFamily="18" charset="0"/>
              <a:ea typeface="標楷體" panose="03000509000000000000" pitchFamily="65" charset="-120"/>
            </a:endParaRPr>
          </a:p>
          <a:p>
            <a:pPr algn="r"/>
            <a:r>
              <a:rPr lang="zh-TW" altLang="zh-HK" sz="2000" i="1" kern="100" spc="-40" dirty="0">
                <a:solidFill>
                  <a:srgbClr val="000000"/>
                </a:solidFill>
                <a:effectLst/>
                <a:latin typeface="Times New Roman" panose="02020603050405020304" pitchFamily="18" charset="0"/>
                <a:ea typeface="標楷體" panose="03000509000000000000" pitchFamily="65" charset="-120"/>
              </a:rPr>
              <a:t>今日中國網頁，</a:t>
            </a:r>
            <a:r>
              <a:rPr lang="en-US" altLang="zh-HK" sz="2000" i="1" kern="100" spc="-40" dirty="0">
                <a:solidFill>
                  <a:srgbClr val="000000"/>
                </a:solidFill>
                <a:effectLst/>
                <a:latin typeface="Times New Roman" panose="02020603050405020304" pitchFamily="18" charset="0"/>
                <a:ea typeface="標楷體" panose="03000509000000000000" pitchFamily="65" charset="-120"/>
              </a:rPr>
              <a:t>2020</a:t>
            </a:r>
            <a:r>
              <a:rPr lang="zh-TW" altLang="zh-HK" sz="2000" i="1" kern="100" spc="-4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年</a:t>
            </a:r>
            <a:r>
              <a:rPr lang="en-US" altLang="zh-HK" sz="2000" i="1" kern="100" spc="-40" dirty="0">
                <a:solidFill>
                  <a:srgbClr val="000000"/>
                </a:solidFill>
                <a:effectLst/>
                <a:latin typeface="Times New Roman" panose="02020603050405020304" pitchFamily="18" charset="0"/>
                <a:ea typeface="標楷體" panose="03000509000000000000" pitchFamily="65" charset="-120"/>
              </a:rPr>
              <a:t>5</a:t>
            </a:r>
            <a:r>
              <a:rPr lang="zh-TW" altLang="zh-HK" sz="2000" i="1" kern="100" spc="-4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月</a:t>
            </a:r>
            <a:r>
              <a:rPr lang="en-US" altLang="zh-HK" sz="2000" i="1" kern="100" spc="-40" dirty="0">
                <a:solidFill>
                  <a:srgbClr val="000000"/>
                </a:solidFill>
                <a:effectLst/>
                <a:latin typeface="Times New Roman" panose="02020603050405020304" pitchFamily="18" charset="0"/>
                <a:ea typeface="標楷體" panose="03000509000000000000" pitchFamily="65" charset="-120"/>
              </a:rPr>
              <a:t>23</a:t>
            </a:r>
            <a:r>
              <a:rPr lang="zh-TW" altLang="zh-HK" sz="2000" i="1" kern="100" spc="-4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日，</a:t>
            </a:r>
            <a:endParaRPr lang="en-US" altLang="zh-TW" sz="2000" i="1" kern="100" spc="-4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endParaRPr>
          </a:p>
          <a:p>
            <a:pPr algn="r"/>
            <a:r>
              <a:rPr lang="zh-TW" altLang="zh-HK" sz="2000" i="1"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見</a:t>
            </a:r>
            <a:r>
              <a:rPr lang="en-US" altLang="zh-HK" sz="2000" i="1" u="sng" kern="100" dirty="0">
                <a:solidFill>
                  <a:srgbClr val="3333FF"/>
                </a:solidFill>
                <a:effectLst/>
                <a:latin typeface="Times New Roman" panose="02020603050405020304" pitchFamily="18" charset="0"/>
                <a:ea typeface="標楷體" panose="03000509000000000000" pitchFamily="65" charset="-120"/>
                <a:hlinkClick r:id="rId2">
                  <a:extLst>
                    <a:ext uri="{A12FA001-AC4F-418D-AE19-62706E023703}">
                      <ahyp:hlinkClr xmlns:ahyp="http://schemas.microsoft.com/office/drawing/2018/hyperlinkcolor" val="tx"/>
                    </a:ext>
                  </a:extLst>
                </a:hlinkClick>
              </a:rPr>
              <a:t>http://www.chinatoday.com.cn/zw2018/sp/202005/t20200523_800206465.html</a:t>
            </a:r>
            <a:endParaRPr kumimoji="0" lang="zh-TW" altLang="en-US" sz="2000" b="0" i="1" u="none" strike="noStrike" kern="100" cap="none" spc="0" normalizeH="0" baseline="0" noProof="0" dirty="0">
              <a:ln>
                <a:noFill/>
              </a:ln>
              <a:solidFill>
                <a:srgbClr val="3333FF"/>
              </a:solidFill>
              <a:effectLst/>
              <a:uLnTx/>
              <a:uFillTx/>
              <a:latin typeface="Times New Roman" panose="02020603050405020304" pitchFamily="18" charset="0"/>
              <a:ea typeface="標楷體" panose="03000509000000000000" pitchFamily="65" charset="-120"/>
            </a:endParaRPr>
          </a:p>
        </p:txBody>
      </p:sp>
    </p:spTree>
    <p:extLst>
      <p:ext uri="{BB962C8B-B14F-4D97-AF65-F5344CB8AC3E}">
        <p14:creationId xmlns:p14="http://schemas.microsoft.com/office/powerpoint/2010/main" val="400371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6">
                                            <p:txEl>
                                              <p:pRg st="2" end="2"/>
                                            </p:txEl>
                                          </p:spTgt>
                                        </p:tgtEl>
                                        <p:attrNameLst>
                                          <p:attrName>style.visibility</p:attrName>
                                        </p:attrNameLst>
                                      </p:cBhvr>
                                      <p:to>
                                        <p:strVal val="visible"/>
                                      </p:to>
                                    </p:set>
                                    <p:animEffect transition="in" filter="fade">
                                      <p:cBhvr>
                                        <p:cTn id="16" dur="500"/>
                                        <p:tgtEl>
                                          <p:spTgt spid="6">
                                            <p:txEl>
                                              <p:pRg st="2" end="2"/>
                                            </p:txEl>
                                          </p:spTgt>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6">
                                            <p:txEl>
                                              <p:pRg st="3" end="3"/>
                                            </p:txEl>
                                          </p:spTgt>
                                        </p:tgtEl>
                                        <p:attrNameLst>
                                          <p:attrName>style.visibility</p:attrName>
                                        </p:attrNameLst>
                                      </p:cBhvr>
                                      <p:to>
                                        <p:strVal val="visible"/>
                                      </p:to>
                                    </p:set>
                                    <p:animEffect transition="in" filter="fade">
                                      <p:cBhvr>
                                        <p:cTn id="20" dur="500"/>
                                        <p:tgtEl>
                                          <p:spTgt spid="6">
                                            <p:txEl>
                                              <p:pRg st="3" end="3"/>
                                            </p:txEl>
                                          </p:spTgt>
                                        </p:tgtEl>
                                      </p:cBhvr>
                                    </p:animEffect>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6">
                                            <p:txEl>
                                              <p:pRg st="4" end="4"/>
                                            </p:txEl>
                                          </p:spTgt>
                                        </p:tgtEl>
                                        <p:attrNameLst>
                                          <p:attrName>style.visibility</p:attrName>
                                        </p:attrNameLst>
                                      </p:cBhvr>
                                      <p:to>
                                        <p:strVal val="visible"/>
                                      </p:to>
                                    </p:set>
                                    <p:animEffect transition="in" filter="fade">
                                      <p:cBhvr>
                                        <p:cTn id="24"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3615375-1B53-4C80-98BD-64220E963D4B}"/>
              </a:ext>
            </a:extLst>
          </p:cNvPr>
          <p:cNvSpPr>
            <a:spLocks noGrp="1"/>
          </p:cNvSpPr>
          <p:nvPr>
            <p:ph type="title"/>
          </p:nvPr>
        </p:nvSpPr>
        <p:spPr/>
        <p:txBody>
          <a:bodyPr/>
          <a:lstStyle/>
          <a:p>
            <a:pPr algn="ctr"/>
            <a:r>
              <a:rPr lang="en-US" altLang="zh-TW" dirty="0">
                <a:solidFill>
                  <a:srgbClr val="0000FF"/>
                </a:solidFill>
                <a:latin typeface="標楷體" panose="03000509000000000000" pitchFamily="65" charset="-120"/>
                <a:ea typeface="標楷體" panose="03000509000000000000" pitchFamily="65" charset="-120"/>
              </a:rPr>
              <a:t>《</a:t>
            </a:r>
            <a:r>
              <a:rPr lang="zh-TW" altLang="en-US" dirty="0">
                <a:solidFill>
                  <a:srgbClr val="0000FF"/>
                </a:solidFill>
                <a:latin typeface="標楷體" panose="03000509000000000000" pitchFamily="65" charset="-120"/>
                <a:ea typeface="標楷體" panose="03000509000000000000" pitchFamily="65" charset="-120"/>
              </a:rPr>
              <a:t>香港國安法</a:t>
            </a:r>
            <a:r>
              <a:rPr lang="en-US" altLang="zh-TW" dirty="0">
                <a:solidFill>
                  <a:srgbClr val="0000FF"/>
                </a:solidFill>
                <a:latin typeface="標楷體" panose="03000509000000000000" pitchFamily="65" charset="-120"/>
                <a:ea typeface="標楷體" panose="03000509000000000000" pitchFamily="65" charset="-120"/>
              </a:rPr>
              <a:t>》</a:t>
            </a:r>
            <a:r>
              <a:rPr lang="zh-TW" altLang="en-US" dirty="0">
                <a:solidFill>
                  <a:srgbClr val="0000FF"/>
                </a:solidFill>
                <a:latin typeface="標楷體" panose="03000509000000000000" pitchFamily="65" charset="-120"/>
                <a:ea typeface="標楷體" panose="03000509000000000000" pitchFamily="65" charset="-120"/>
              </a:rPr>
              <a:t>是何時成為本地法律的？</a:t>
            </a:r>
            <a:endParaRPr lang="zh-HK" altLang="en-US" dirty="0">
              <a:solidFill>
                <a:srgbClr val="0000FF"/>
              </a:solidFill>
              <a:latin typeface="標楷體" panose="03000509000000000000" pitchFamily="65" charset="-120"/>
              <a:ea typeface="標楷體" panose="03000509000000000000" pitchFamily="65" charset="-120"/>
            </a:endParaRPr>
          </a:p>
        </p:txBody>
      </p:sp>
      <p:sp>
        <p:nvSpPr>
          <p:cNvPr id="3" name="直排文字版面配置區 2">
            <a:extLst>
              <a:ext uri="{FF2B5EF4-FFF2-40B4-BE49-F238E27FC236}">
                <a16:creationId xmlns:a16="http://schemas.microsoft.com/office/drawing/2014/main" id="{1AA8CAD3-0A16-49CA-94BD-462D0A35ACD8}"/>
              </a:ext>
            </a:extLst>
          </p:cNvPr>
          <p:cNvSpPr>
            <a:spLocks noGrp="1"/>
          </p:cNvSpPr>
          <p:nvPr>
            <p:ph type="body" orient="vert" idx="1"/>
          </p:nvPr>
        </p:nvSpPr>
        <p:spPr>
          <a:xfrm>
            <a:off x="838200" y="2345244"/>
            <a:ext cx="10515600" cy="4149553"/>
          </a:xfrm>
        </p:spPr>
        <p:txBody>
          <a:bodyPr vert="horz">
            <a:normAutofit/>
          </a:bodyPr>
          <a:lstStyle/>
          <a:p>
            <a:pPr marL="352425" lvl="0" indent="-352425">
              <a:spcBef>
                <a:spcPts val="300"/>
              </a:spcBef>
              <a:spcAft>
                <a:spcPts val="0"/>
              </a:spcAft>
              <a:buFont typeface="Wingdings" panose="05000000000000000000" pitchFamily="2" charset="2"/>
              <a:buChar char="§"/>
            </a:pPr>
            <a:r>
              <a:rPr lang="zh-TW" altLang="en-US" kern="100" dirty="0">
                <a:latin typeface="Times New Roman" panose="02020603050405020304" pitchFamily="18" charset="0"/>
                <a:ea typeface="標楷體" panose="03000509000000000000" pitchFamily="65" charset="-120"/>
                <a:cs typeface="Times New Roman" panose="02020603050405020304" pitchFamily="18" charset="0"/>
              </a:rPr>
              <a:t>據上文，全國人大為何容讓香港特區自行制定有關維護 國家安全的法律？</a:t>
            </a:r>
            <a:endParaRPr lang="en-US" altLang="zh-TW" kern="100" dirty="0">
              <a:latin typeface="Times New Roman" panose="02020603050405020304" pitchFamily="18" charset="0"/>
              <a:ea typeface="標楷體" panose="03000509000000000000" pitchFamily="65" charset="-120"/>
              <a:cs typeface="Times New Roman" panose="02020603050405020304" pitchFamily="18" charset="0"/>
            </a:endParaRPr>
          </a:p>
          <a:p>
            <a:pPr marL="0" lvl="0" indent="0">
              <a:spcBef>
                <a:spcPts val="300"/>
              </a:spcBef>
              <a:spcAft>
                <a:spcPts val="0"/>
              </a:spcAft>
              <a:buNone/>
            </a:pPr>
            <a:r>
              <a:rPr lang="en-US" altLang="zh-TW" u="sng" kern="100" dirty="0">
                <a:solidFill>
                  <a:srgbClr val="FF0000"/>
                </a:solidFill>
                <a:latin typeface="Times New Roman" panose="02020603050405020304" pitchFamily="18" charset="0"/>
                <a:ea typeface="標楷體" panose="03000509000000000000" pitchFamily="65" charset="-120"/>
              </a:rPr>
              <a:t>_________________________________________________</a:t>
            </a:r>
          </a:p>
          <a:p>
            <a:pPr lvl="0" algn="just">
              <a:buFont typeface="Wingdings" panose="05000000000000000000" pitchFamily="2" charset="2"/>
              <a:buChar char="§"/>
              <a:tabLst>
                <a:tab pos="450215" algn="l"/>
              </a:tabLst>
            </a:pPr>
            <a:r>
              <a:rPr lang="zh-TW" altLang="en-US" kern="100" dirty="0">
                <a:latin typeface="Times New Roman" panose="02020603050405020304" pitchFamily="18" charset="0"/>
                <a:ea typeface="標楷體" panose="03000509000000000000" pitchFamily="65" charset="-120"/>
                <a:cs typeface="Times New Roman" panose="02020603050405020304" pitchFamily="18" charset="0"/>
              </a:rPr>
              <a:t>據上文，</a:t>
            </a:r>
            <a:r>
              <a:rPr lang="en-US" altLang="zh-TW" kern="1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kern="100" dirty="0">
                <a:latin typeface="Times New Roman" panose="02020603050405020304" pitchFamily="18" charset="0"/>
                <a:ea typeface="標楷體" panose="03000509000000000000" pitchFamily="65" charset="-120"/>
                <a:cs typeface="Times New Roman" panose="02020603050405020304" pitchFamily="18" charset="0"/>
              </a:rPr>
              <a:t>基本法</a:t>
            </a:r>
            <a:r>
              <a:rPr lang="en-US" altLang="zh-TW" kern="1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kern="100" dirty="0">
                <a:latin typeface="Times New Roman" panose="02020603050405020304" pitchFamily="18" charset="0"/>
                <a:ea typeface="標楷體" panose="03000509000000000000" pitchFamily="65" charset="-120"/>
                <a:cs typeface="Times New Roman" panose="02020603050405020304" pitchFamily="18" charset="0"/>
              </a:rPr>
              <a:t>第</a:t>
            </a:r>
            <a:r>
              <a:rPr lang="en-US" altLang="zh-TW" kern="100" dirty="0">
                <a:latin typeface="Times New Roman" panose="02020603050405020304" pitchFamily="18" charset="0"/>
                <a:ea typeface="標楷體" panose="03000509000000000000" pitchFamily="65" charset="-120"/>
                <a:cs typeface="Times New Roman" panose="02020603050405020304" pitchFamily="18" charset="0"/>
              </a:rPr>
              <a:t>23</a:t>
            </a:r>
            <a:r>
              <a:rPr lang="zh-TW" altLang="en-US" kern="100" dirty="0">
                <a:latin typeface="Times New Roman" panose="02020603050405020304" pitchFamily="18" charset="0"/>
                <a:ea typeface="標楷體" panose="03000509000000000000" pitchFamily="65" charset="-120"/>
                <a:cs typeface="Times New Roman" panose="02020603050405020304" pitchFamily="18" charset="0"/>
              </a:rPr>
              <a:t>條用以懲處的危害國家安全行為，共有多少種？是否全部被</a:t>
            </a:r>
            <a:r>
              <a:rPr lang="en-US" altLang="zh-TW" kern="1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kern="100" dirty="0">
                <a:latin typeface="Times New Roman" panose="02020603050405020304" pitchFamily="18" charset="0"/>
                <a:ea typeface="標楷體" panose="03000509000000000000" pitchFamily="65" charset="-120"/>
                <a:cs typeface="Times New Roman" panose="02020603050405020304" pitchFamily="18" charset="0"/>
              </a:rPr>
              <a:t>香港國安法</a:t>
            </a:r>
            <a:r>
              <a:rPr lang="en-US" altLang="zh-TW" kern="1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kern="100" dirty="0">
                <a:latin typeface="Times New Roman" panose="02020603050405020304" pitchFamily="18" charset="0"/>
                <a:ea typeface="標楷體" panose="03000509000000000000" pitchFamily="65" charset="-120"/>
                <a:cs typeface="Times New Roman" panose="02020603050405020304" pitchFamily="18" charset="0"/>
              </a:rPr>
              <a:t>覆蓋？餘下未覆蓋的應怎麼辦</a:t>
            </a:r>
            <a:r>
              <a:rPr lang="zh-TW" altLang="zh-HK" kern="100" dirty="0">
                <a:latin typeface="Times New Roman" panose="02020603050405020304" pitchFamily="18" charset="0"/>
                <a:ea typeface="標楷體" panose="03000509000000000000" pitchFamily="65" charset="-120"/>
                <a:cs typeface="Wingdings" panose="05000000000000000000" pitchFamily="2" charset="2"/>
              </a:rPr>
              <a:t>？</a:t>
            </a:r>
            <a:endParaRPr lang="zh-TW" altLang="zh-HK" kern="100" dirty="0">
              <a:latin typeface="Times New Roman" panose="02020603050405020304" pitchFamily="18" charset="0"/>
              <a:ea typeface="SimSun" panose="02010600030101010101" pitchFamily="2" charset="-122"/>
              <a:cs typeface="Wingdings" panose="05000000000000000000" pitchFamily="2" charset="2"/>
            </a:endParaRPr>
          </a:p>
          <a:p>
            <a:pPr marL="0" lvl="0" indent="0">
              <a:spcBef>
                <a:spcPts val="300"/>
              </a:spcBef>
              <a:spcAft>
                <a:spcPts val="0"/>
              </a:spcAft>
              <a:buNone/>
            </a:pPr>
            <a:r>
              <a:rPr lang="en-US" altLang="zh-TW" kern="100" dirty="0">
                <a:solidFill>
                  <a:srgbClr val="FF0000"/>
                </a:solidFill>
                <a:latin typeface="Times New Roman" panose="02020603050405020304" pitchFamily="18" charset="0"/>
                <a:ea typeface="標楷體" panose="03000509000000000000" pitchFamily="65" charset="-120"/>
              </a:rPr>
              <a:t>__________________________________________________</a:t>
            </a:r>
            <a:endParaRPr lang="en-US" altLang="zh-TW" kern="100" dirty="0">
              <a:latin typeface="Times New Roman" panose="02020603050405020304" pitchFamily="18" charset="0"/>
              <a:ea typeface="標楷體" panose="03000509000000000000" pitchFamily="65" charset="-120"/>
            </a:endParaRPr>
          </a:p>
          <a:p>
            <a:pPr>
              <a:buFont typeface="Wingdings" panose="05000000000000000000" pitchFamily="2" charset="2"/>
              <a:buChar char="n"/>
            </a:pPr>
            <a:endParaRPr lang="zh-HK" altLang="en-US" kern="100" dirty="0">
              <a:latin typeface="Times New Roman" panose="02020603050405020304" pitchFamily="18" charset="0"/>
              <a:ea typeface="標楷體" panose="03000509000000000000" pitchFamily="65" charset="-120"/>
              <a:cs typeface="Times New Roman" panose="02020603050405020304" pitchFamily="18" charset="0"/>
            </a:endParaRPr>
          </a:p>
        </p:txBody>
      </p:sp>
      <p:pic>
        <p:nvPicPr>
          <p:cNvPr id="4" name="Google Shape;450;p27" descr="做一做_logo">
            <a:extLst>
              <a:ext uri="{FF2B5EF4-FFF2-40B4-BE49-F238E27FC236}">
                <a16:creationId xmlns:a16="http://schemas.microsoft.com/office/drawing/2014/main" id="{92CD5397-2EE4-4CF8-B902-335AE089DCC6}"/>
              </a:ext>
            </a:extLst>
          </p:cNvPr>
          <p:cNvPicPr preferRelativeResize="0"/>
          <p:nvPr/>
        </p:nvPicPr>
        <p:blipFill rotWithShape="1">
          <a:blip r:embed="rId2"/>
          <a:srcRect/>
          <a:stretch>
            <a:fillRect/>
          </a:stretch>
        </p:blipFill>
        <p:spPr>
          <a:xfrm>
            <a:off x="173888" y="897986"/>
            <a:ext cx="2585353" cy="1265984"/>
          </a:xfrm>
          <a:prstGeom prst="rect">
            <a:avLst/>
          </a:prstGeom>
          <a:noFill/>
          <a:ln>
            <a:noFill/>
          </a:ln>
        </p:spPr>
      </p:pic>
      <p:sp>
        <p:nvSpPr>
          <p:cNvPr id="5" name="投影片編號版面配置區 4">
            <a:extLst>
              <a:ext uri="{FF2B5EF4-FFF2-40B4-BE49-F238E27FC236}">
                <a16:creationId xmlns:a16="http://schemas.microsoft.com/office/drawing/2014/main" id="{20F3E852-97A6-415F-B19A-0BEE8E85B30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5CDD89-5345-4FD7-B7CB-2239A741417B}" type="slidenum">
              <a:rPr kumimoji="0" lang="en-US" altLang="zh-TW" sz="1200" b="0" i="0" u="none" strike="noStrike" kern="1200" cap="none" spc="0" normalizeH="0" baseline="0" noProof="0" smtClean="0">
                <a:ln>
                  <a:noFill/>
                </a:ln>
                <a:solidFill>
                  <a:srgbClr val="898989"/>
                </a:solidFill>
                <a:effectLst/>
                <a:uLnTx/>
                <a:uFillTx/>
                <a:latin typeface="Calibri" panose="020F0502020204030204" charset="0"/>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altLang="zh-TW" sz="1200" b="0" i="0" u="none" strike="noStrike" kern="1200" cap="none" spc="0" normalizeH="0" baseline="0" noProof="0">
              <a:ln>
                <a:noFill/>
              </a:ln>
              <a:solidFill>
                <a:srgbClr val="898989"/>
              </a:solidFill>
              <a:effectLst/>
              <a:uLnTx/>
              <a:uFillTx/>
              <a:latin typeface="Calibri" panose="020F0502020204030204" charset="0"/>
              <a:ea typeface="新細明體" panose="02020500000000000000" pitchFamily="18" charset="-120"/>
              <a:cs typeface="+mn-cs"/>
            </a:endParaRPr>
          </a:p>
        </p:txBody>
      </p:sp>
    </p:spTree>
    <p:extLst>
      <p:ext uri="{BB962C8B-B14F-4D97-AF65-F5344CB8AC3E}">
        <p14:creationId xmlns:p14="http://schemas.microsoft.com/office/powerpoint/2010/main" val="457090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直排文字版面配置區 2">
            <a:extLst>
              <a:ext uri="{FF2B5EF4-FFF2-40B4-BE49-F238E27FC236}">
                <a16:creationId xmlns:a16="http://schemas.microsoft.com/office/drawing/2014/main" id="{1AA8CAD3-0A16-49CA-94BD-462D0A35ACD8}"/>
              </a:ext>
            </a:extLst>
          </p:cNvPr>
          <p:cNvSpPr>
            <a:spLocks noGrp="1"/>
          </p:cNvSpPr>
          <p:nvPr>
            <p:ph type="body" orient="vert" idx="1"/>
          </p:nvPr>
        </p:nvSpPr>
        <p:spPr>
          <a:xfrm>
            <a:off x="838200" y="2345244"/>
            <a:ext cx="10515600" cy="4149553"/>
          </a:xfrm>
        </p:spPr>
        <p:txBody>
          <a:bodyPr vert="horz">
            <a:normAutofit/>
          </a:bodyPr>
          <a:lstStyle/>
          <a:p>
            <a:pPr marL="352425" lvl="0" indent="-352425">
              <a:spcBef>
                <a:spcPts val="300"/>
              </a:spcBef>
              <a:spcAft>
                <a:spcPts val="0"/>
              </a:spcAft>
              <a:buFont typeface="Wingdings" panose="05000000000000000000" pitchFamily="2" charset="2"/>
              <a:buChar char="§"/>
            </a:pPr>
            <a:r>
              <a:rPr lang="zh-TW" altLang="en-US" kern="100" dirty="0">
                <a:latin typeface="Times New Roman" panose="02020603050405020304" pitchFamily="18" charset="0"/>
                <a:ea typeface="標楷體" panose="03000509000000000000" pitchFamily="65" charset="-120"/>
                <a:cs typeface="Times New Roman" panose="02020603050405020304" pitchFamily="18" charset="0"/>
              </a:rPr>
              <a:t>香港特區政府可否對自行立法禁止危害國家安全行為這規定置之不理，無限期拖延下去？</a:t>
            </a:r>
            <a:endParaRPr lang="en-US" altLang="zh-TW" kern="100" dirty="0">
              <a:latin typeface="Times New Roman" panose="02020603050405020304" pitchFamily="18" charset="0"/>
              <a:ea typeface="標楷體" panose="03000509000000000000" pitchFamily="65" charset="-120"/>
              <a:cs typeface="Times New Roman" panose="02020603050405020304" pitchFamily="18" charset="0"/>
            </a:endParaRPr>
          </a:p>
          <a:p>
            <a:pPr marL="0" lvl="0" indent="0">
              <a:spcBef>
                <a:spcPts val="300"/>
              </a:spcBef>
              <a:spcAft>
                <a:spcPts val="0"/>
              </a:spcAft>
              <a:buNone/>
            </a:pPr>
            <a:r>
              <a:rPr lang="en-US" altLang="zh-TW" kern="100" dirty="0">
                <a:solidFill>
                  <a:srgbClr val="FF0000"/>
                </a:solidFill>
                <a:latin typeface="Times New Roman" panose="02020603050405020304" pitchFamily="18" charset="0"/>
                <a:ea typeface="標楷體" panose="03000509000000000000" pitchFamily="65" charset="-120"/>
              </a:rPr>
              <a:t>_________________________________________________</a:t>
            </a:r>
          </a:p>
          <a:p>
            <a:pPr marL="0" indent="0">
              <a:spcBef>
                <a:spcPts val="300"/>
              </a:spcBef>
              <a:spcAft>
                <a:spcPts val="0"/>
              </a:spcAft>
              <a:buNone/>
            </a:pPr>
            <a:r>
              <a:rPr lang="en-US" altLang="zh-TW" kern="100" dirty="0">
                <a:solidFill>
                  <a:srgbClr val="FF0000"/>
                </a:solidFill>
                <a:latin typeface="Times New Roman" panose="02020603050405020304" pitchFamily="18" charset="0"/>
                <a:ea typeface="標楷體" panose="03000509000000000000" pitchFamily="65" charset="-120"/>
              </a:rPr>
              <a:t>_________________________________________________</a:t>
            </a:r>
          </a:p>
          <a:p>
            <a:pPr marL="0" indent="0">
              <a:spcBef>
                <a:spcPts val="300"/>
              </a:spcBef>
              <a:spcAft>
                <a:spcPts val="0"/>
              </a:spcAft>
              <a:buNone/>
            </a:pPr>
            <a:r>
              <a:rPr lang="en-US" altLang="zh-TW" kern="100" dirty="0">
                <a:solidFill>
                  <a:srgbClr val="FF0000"/>
                </a:solidFill>
                <a:latin typeface="Times New Roman" panose="02020603050405020304" pitchFamily="18" charset="0"/>
                <a:ea typeface="標楷體" panose="03000509000000000000" pitchFamily="65" charset="-120"/>
              </a:rPr>
              <a:t>_________________________________________________</a:t>
            </a:r>
          </a:p>
          <a:p>
            <a:pPr marL="0" indent="0">
              <a:spcBef>
                <a:spcPts val="300"/>
              </a:spcBef>
              <a:spcAft>
                <a:spcPts val="0"/>
              </a:spcAft>
              <a:buNone/>
            </a:pPr>
            <a:r>
              <a:rPr lang="en-US" altLang="zh-TW" kern="100" dirty="0">
                <a:solidFill>
                  <a:srgbClr val="FF0000"/>
                </a:solidFill>
                <a:latin typeface="Times New Roman" panose="02020603050405020304" pitchFamily="18" charset="0"/>
                <a:ea typeface="標楷體" panose="03000509000000000000" pitchFamily="65" charset="-120"/>
              </a:rPr>
              <a:t>_________________________________________________</a:t>
            </a:r>
          </a:p>
          <a:p>
            <a:pPr marL="0" lvl="0" indent="0">
              <a:spcBef>
                <a:spcPts val="300"/>
              </a:spcBef>
              <a:spcAft>
                <a:spcPts val="0"/>
              </a:spcAft>
              <a:buNone/>
            </a:pPr>
            <a:endParaRPr lang="en-US" altLang="zh-TW" u="sng" kern="100" dirty="0">
              <a:solidFill>
                <a:srgbClr val="FF0000"/>
              </a:solidFill>
              <a:latin typeface="Times New Roman" panose="02020603050405020304" pitchFamily="18" charset="0"/>
              <a:ea typeface="標楷體" panose="03000509000000000000" pitchFamily="65" charset="-120"/>
            </a:endParaRPr>
          </a:p>
          <a:p>
            <a:pPr marL="0" indent="0">
              <a:buNone/>
            </a:pPr>
            <a:endParaRPr lang="zh-HK" altLang="en-US" kern="100" dirty="0">
              <a:latin typeface="Times New Roman" panose="02020603050405020304" pitchFamily="18" charset="0"/>
              <a:ea typeface="標楷體" panose="03000509000000000000" pitchFamily="65" charset="-120"/>
              <a:cs typeface="Times New Roman" panose="02020603050405020304" pitchFamily="18" charset="0"/>
            </a:endParaRPr>
          </a:p>
        </p:txBody>
      </p:sp>
      <p:pic>
        <p:nvPicPr>
          <p:cNvPr id="4" name="Google Shape;450;p27" descr="做一做_logo">
            <a:extLst>
              <a:ext uri="{FF2B5EF4-FFF2-40B4-BE49-F238E27FC236}">
                <a16:creationId xmlns:a16="http://schemas.microsoft.com/office/drawing/2014/main" id="{92CD5397-2EE4-4CF8-B902-335AE089DCC6}"/>
              </a:ext>
            </a:extLst>
          </p:cNvPr>
          <p:cNvPicPr preferRelativeResize="0"/>
          <p:nvPr/>
        </p:nvPicPr>
        <p:blipFill rotWithShape="1">
          <a:blip r:embed="rId2"/>
          <a:srcRect/>
          <a:stretch>
            <a:fillRect/>
          </a:stretch>
        </p:blipFill>
        <p:spPr>
          <a:xfrm>
            <a:off x="173888" y="897986"/>
            <a:ext cx="2585353" cy="1265984"/>
          </a:xfrm>
          <a:prstGeom prst="rect">
            <a:avLst/>
          </a:prstGeom>
          <a:noFill/>
          <a:ln>
            <a:noFill/>
          </a:ln>
        </p:spPr>
      </p:pic>
      <p:sp>
        <p:nvSpPr>
          <p:cNvPr id="5" name="投影片編號版面配置區 4">
            <a:extLst>
              <a:ext uri="{FF2B5EF4-FFF2-40B4-BE49-F238E27FC236}">
                <a16:creationId xmlns:a16="http://schemas.microsoft.com/office/drawing/2014/main" id="{20F3E852-97A6-415F-B19A-0BEE8E85B30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5CDD89-5345-4FD7-B7CB-2239A741417B}" type="slidenum">
              <a:rPr kumimoji="0" lang="en-US" altLang="zh-TW" sz="1200" b="0" i="0" u="none" strike="noStrike" kern="1200" cap="none" spc="0" normalizeH="0" baseline="0" noProof="0" smtClean="0">
                <a:ln>
                  <a:noFill/>
                </a:ln>
                <a:solidFill>
                  <a:srgbClr val="898989"/>
                </a:solidFill>
                <a:effectLst/>
                <a:uLnTx/>
                <a:uFillTx/>
                <a:latin typeface="Calibri" panose="020F0502020204030204" charset="0"/>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altLang="zh-TW" sz="1200" b="0" i="0" u="none" strike="noStrike" kern="1200" cap="none" spc="0" normalizeH="0" baseline="0" noProof="0">
              <a:ln>
                <a:noFill/>
              </a:ln>
              <a:solidFill>
                <a:srgbClr val="898989"/>
              </a:solidFill>
              <a:effectLst/>
              <a:uLnTx/>
              <a:uFillTx/>
              <a:latin typeface="Calibri" panose="020F0502020204030204" charset="0"/>
              <a:ea typeface="新細明體" panose="02020500000000000000" pitchFamily="18" charset="-120"/>
              <a:cs typeface="+mn-cs"/>
            </a:endParaRPr>
          </a:p>
        </p:txBody>
      </p:sp>
      <p:sp>
        <p:nvSpPr>
          <p:cNvPr id="7" name="標題 1">
            <a:extLst>
              <a:ext uri="{FF2B5EF4-FFF2-40B4-BE49-F238E27FC236}">
                <a16:creationId xmlns:a16="http://schemas.microsoft.com/office/drawing/2014/main" id="{A8BE291F-63D6-415B-B9E6-3AD050AF1360}"/>
              </a:ext>
            </a:extLst>
          </p:cNvPr>
          <p:cNvSpPr txBox="1">
            <a:spLocks/>
          </p:cNvSpPr>
          <p:nvPr/>
        </p:nvSpPr>
        <p:spPr bwMode="auto">
          <a:xfrm>
            <a:off x="609600" y="179952"/>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MS PGothic" panose="020B0600070205080204" pitchFamily="34" charset="-128"/>
              </a:defRPr>
            </a:lvl1pPr>
            <a:lvl2pPr algn="ctr" defTabSz="457200" rtl="0" eaLnBrk="0" fontAlgn="base" hangingPunct="0">
              <a:spcBef>
                <a:spcPct val="0"/>
              </a:spcBef>
              <a:spcAft>
                <a:spcPct val="0"/>
              </a:spcAft>
              <a:defRPr sz="4400">
                <a:solidFill>
                  <a:schemeClr val="tx1"/>
                </a:solidFill>
                <a:latin typeface="Calibri" panose="020F0502020204030204" charset="0"/>
                <a:ea typeface="MS PGothic" panose="020B0600070205080204" pitchFamily="34" charset="-128"/>
                <a:cs typeface="MS PGothic" panose="020B0600070205080204" pitchFamily="34" charset="-128"/>
              </a:defRPr>
            </a:lvl2pPr>
            <a:lvl3pPr algn="ctr" defTabSz="457200" rtl="0" eaLnBrk="0" fontAlgn="base" hangingPunct="0">
              <a:spcBef>
                <a:spcPct val="0"/>
              </a:spcBef>
              <a:spcAft>
                <a:spcPct val="0"/>
              </a:spcAft>
              <a:defRPr sz="4400">
                <a:solidFill>
                  <a:schemeClr val="tx1"/>
                </a:solidFill>
                <a:latin typeface="Calibri" panose="020F0502020204030204" charset="0"/>
                <a:ea typeface="MS PGothic" panose="020B0600070205080204" pitchFamily="34" charset="-128"/>
                <a:cs typeface="MS PGothic" panose="020B0600070205080204" pitchFamily="34" charset="-128"/>
              </a:defRPr>
            </a:lvl3pPr>
            <a:lvl4pPr algn="ctr" defTabSz="457200" rtl="0" eaLnBrk="0" fontAlgn="base" hangingPunct="0">
              <a:spcBef>
                <a:spcPct val="0"/>
              </a:spcBef>
              <a:spcAft>
                <a:spcPct val="0"/>
              </a:spcAft>
              <a:defRPr sz="4400">
                <a:solidFill>
                  <a:schemeClr val="tx1"/>
                </a:solidFill>
                <a:latin typeface="Calibri" panose="020F0502020204030204" charset="0"/>
                <a:ea typeface="MS PGothic" panose="020B0600070205080204" pitchFamily="34" charset="-128"/>
                <a:cs typeface="MS PGothic" panose="020B0600070205080204" pitchFamily="34" charset="-128"/>
              </a:defRPr>
            </a:lvl4pPr>
            <a:lvl5pPr algn="ctr" defTabSz="457200" rtl="0" eaLnBrk="0" fontAlgn="base" hangingPunct="0">
              <a:spcBef>
                <a:spcPct val="0"/>
              </a:spcBef>
              <a:spcAft>
                <a:spcPct val="0"/>
              </a:spcAft>
              <a:defRPr sz="4400">
                <a:solidFill>
                  <a:schemeClr val="tx1"/>
                </a:solidFill>
                <a:latin typeface="Calibri" panose="020F0502020204030204" charset="0"/>
                <a:ea typeface="MS PGothic" panose="020B0600070205080204" pitchFamily="34" charset="-128"/>
                <a:cs typeface="MS PGothic" panose="020B0600070205080204" pitchFamily="34" charset="-128"/>
              </a:defRPr>
            </a:lvl5pPr>
            <a:lvl6pPr marL="457200" algn="ctr" defTabSz="457200" rtl="0" fontAlgn="base">
              <a:spcBef>
                <a:spcPct val="0"/>
              </a:spcBef>
              <a:spcAft>
                <a:spcPct val="0"/>
              </a:spcAft>
              <a:defRPr sz="4400">
                <a:solidFill>
                  <a:schemeClr val="tx1"/>
                </a:solidFill>
                <a:latin typeface="Calibri" panose="020F0502020204030204" charset="0"/>
                <a:ea typeface="MS PGothic" panose="020B0600070205080204" pitchFamily="34" charset="-128"/>
                <a:cs typeface="MS PGothic" panose="020B0600070205080204" pitchFamily="34" charset="-128"/>
              </a:defRPr>
            </a:lvl6pPr>
            <a:lvl7pPr marL="914400" algn="ctr" defTabSz="457200" rtl="0" fontAlgn="base">
              <a:spcBef>
                <a:spcPct val="0"/>
              </a:spcBef>
              <a:spcAft>
                <a:spcPct val="0"/>
              </a:spcAft>
              <a:defRPr sz="4400">
                <a:solidFill>
                  <a:schemeClr val="tx1"/>
                </a:solidFill>
                <a:latin typeface="Calibri" panose="020F0502020204030204" charset="0"/>
                <a:ea typeface="MS PGothic" panose="020B0600070205080204" pitchFamily="34" charset="-128"/>
                <a:cs typeface="MS PGothic" panose="020B0600070205080204" pitchFamily="34" charset="-128"/>
              </a:defRPr>
            </a:lvl7pPr>
            <a:lvl8pPr marL="1371600" algn="ctr" defTabSz="457200" rtl="0" fontAlgn="base">
              <a:spcBef>
                <a:spcPct val="0"/>
              </a:spcBef>
              <a:spcAft>
                <a:spcPct val="0"/>
              </a:spcAft>
              <a:defRPr sz="4400">
                <a:solidFill>
                  <a:schemeClr val="tx1"/>
                </a:solidFill>
                <a:latin typeface="Calibri" panose="020F0502020204030204" charset="0"/>
                <a:ea typeface="MS PGothic" panose="020B0600070205080204" pitchFamily="34" charset="-128"/>
                <a:cs typeface="MS PGothic" panose="020B0600070205080204" pitchFamily="34" charset="-128"/>
              </a:defRPr>
            </a:lvl8pPr>
            <a:lvl9pPr marL="1828800" algn="ctr" defTabSz="457200" rtl="0" fontAlgn="base">
              <a:spcBef>
                <a:spcPct val="0"/>
              </a:spcBef>
              <a:spcAft>
                <a:spcPct val="0"/>
              </a:spcAft>
              <a:defRPr sz="4400">
                <a:solidFill>
                  <a:schemeClr val="tx1"/>
                </a:solidFill>
                <a:latin typeface="Calibri" panose="020F0502020204030204" charset="0"/>
                <a:ea typeface="MS PGothic" panose="020B0600070205080204" pitchFamily="34" charset="-128"/>
                <a:cs typeface="MS PGothic" panose="020B0600070205080204" pitchFamily="34" charset="-128"/>
              </a:defRPr>
            </a:lvl9pPr>
          </a:lstStyle>
          <a:p>
            <a:r>
              <a:rPr lang="en-US" altLang="zh-TW" dirty="0">
                <a:solidFill>
                  <a:srgbClr val="0000FF"/>
                </a:solidFill>
                <a:latin typeface="標楷體" panose="03000509000000000000" pitchFamily="65" charset="-120"/>
                <a:ea typeface="標楷體" panose="03000509000000000000" pitchFamily="65" charset="-120"/>
              </a:rPr>
              <a:t>《</a:t>
            </a:r>
            <a:r>
              <a:rPr lang="zh-TW" altLang="en-US" dirty="0">
                <a:solidFill>
                  <a:srgbClr val="0000FF"/>
                </a:solidFill>
                <a:latin typeface="標楷體" panose="03000509000000000000" pitchFamily="65" charset="-120"/>
                <a:ea typeface="標楷體" panose="03000509000000000000" pitchFamily="65" charset="-120"/>
              </a:rPr>
              <a:t>香港國安法</a:t>
            </a:r>
            <a:r>
              <a:rPr lang="en-US" altLang="zh-TW" dirty="0">
                <a:solidFill>
                  <a:srgbClr val="0000FF"/>
                </a:solidFill>
                <a:latin typeface="標楷體" panose="03000509000000000000" pitchFamily="65" charset="-120"/>
                <a:ea typeface="標楷體" panose="03000509000000000000" pitchFamily="65" charset="-120"/>
              </a:rPr>
              <a:t>》</a:t>
            </a:r>
            <a:r>
              <a:rPr lang="zh-TW" altLang="en-US" dirty="0">
                <a:solidFill>
                  <a:srgbClr val="0000FF"/>
                </a:solidFill>
                <a:latin typeface="標楷體" panose="03000509000000000000" pitchFamily="65" charset="-120"/>
                <a:ea typeface="標楷體" panose="03000509000000000000" pitchFamily="65" charset="-120"/>
              </a:rPr>
              <a:t>是何時成為本地法律的？</a:t>
            </a:r>
            <a:endParaRPr lang="zh-HK" altLang="en-US" dirty="0">
              <a:solidFill>
                <a:srgbClr val="0000FF"/>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290776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5E6DDB8-300A-4B90-BB98-5B47876EFCB5}"/>
              </a:ext>
            </a:extLst>
          </p:cNvPr>
          <p:cNvSpPr>
            <a:spLocks noGrp="1"/>
          </p:cNvSpPr>
          <p:nvPr>
            <p:ph type="title"/>
          </p:nvPr>
        </p:nvSpPr>
        <p:spPr/>
        <p:txBody>
          <a:bodyPr/>
          <a:lstStyle/>
          <a:p>
            <a:r>
              <a:rPr lang="en-US" altLang="zh-TW" sz="4400" kern="100" dirty="0">
                <a:solidFill>
                  <a:srgbClr val="0000FF"/>
                </a:solidFill>
                <a:effectLst/>
                <a:ea typeface="標楷體" panose="03000509000000000000" pitchFamily="65" charset="-120"/>
                <a:cs typeface="Times New Roman" panose="02020603050405020304" pitchFamily="18" charset="0"/>
              </a:rPr>
              <a:t>                      </a:t>
            </a:r>
            <a:r>
              <a:rPr lang="zh-TW" altLang="zh-HK" sz="4400" kern="100" dirty="0">
                <a:solidFill>
                  <a:srgbClr val="0000FF"/>
                </a:solidFill>
                <a:effectLst/>
                <a:ea typeface="標楷體" panose="03000509000000000000" pitchFamily="65" charset="-120"/>
                <a:cs typeface="Times New Roman" panose="02020603050405020304" pitchFamily="18" charset="0"/>
              </a:rPr>
              <a:t>什麼時候香港應進行《基本法》</a:t>
            </a:r>
            <a:br>
              <a:rPr lang="en-US" altLang="zh-TW" sz="4400" kern="100" dirty="0">
                <a:solidFill>
                  <a:srgbClr val="0000FF"/>
                </a:solidFill>
                <a:effectLst/>
                <a:ea typeface="標楷體" panose="03000509000000000000" pitchFamily="65" charset="-120"/>
                <a:cs typeface="Times New Roman" panose="02020603050405020304" pitchFamily="18" charset="0"/>
              </a:rPr>
            </a:br>
            <a:r>
              <a:rPr lang="en-US" altLang="zh-TW" sz="4400" kern="100" dirty="0">
                <a:solidFill>
                  <a:srgbClr val="0000FF"/>
                </a:solidFill>
                <a:effectLst/>
                <a:ea typeface="標楷體" panose="03000509000000000000" pitchFamily="65" charset="-120"/>
                <a:cs typeface="Times New Roman" panose="02020603050405020304" pitchFamily="18" charset="0"/>
              </a:rPr>
              <a:t>                      </a:t>
            </a:r>
            <a:r>
              <a:rPr lang="zh-TW" altLang="zh-HK" sz="4400" kern="100" dirty="0">
                <a:solidFill>
                  <a:srgbClr val="0000FF"/>
                </a:solidFill>
                <a:effectLst/>
                <a:ea typeface="標楷體" panose="03000509000000000000" pitchFamily="65" charset="-120"/>
                <a:cs typeface="Times New Roman" panose="02020603050405020304" pitchFamily="18" charset="0"/>
              </a:rPr>
              <a:t>第</a:t>
            </a:r>
            <a:r>
              <a:rPr lang="en-US" altLang="zh-HK" sz="4400" kern="100" dirty="0">
                <a:solidFill>
                  <a:srgbClr val="0000FF"/>
                </a:solidFill>
                <a:effectLst/>
                <a:ea typeface="標楷體" panose="03000509000000000000" pitchFamily="65" charset="-120"/>
                <a:cs typeface="Times New Roman" panose="02020603050405020304" pitchFamily="18" charset="0"/>
              </a:rPr>
              <a:t>23</a:t>
            </a:r>
            <a:r>
              <a:rPr lang="zh-TW" altLang="zh-HK" sz="4400" kern="100" dirty="0">
                <a:solidFill>
                  <a:srgbClr val="0000FF"/>
                </a:solidFill>
                <a:effectLst/>
                <a:ea typeface="標楷體" panose="03000509000000000000" pitchFamily="65" charset="-120"/>
                <a:cs typeface="Times New Roman" panose="02020603050405020304" pitchFamily="18" charset="0"/>
              </a:rPr>
              <a:t>條立法？</a:t>
            </a:r>
            <a:endParaRPr lang="zh-HK" altLang="en-US" dirty="0"/>
          </a:p>
        </p:txBody>
      </p:sp>
      <p:sp>
        <p:nvSpPr>
          <p:cNvPr id="3" name="直排文字版面配置區 2">
            <a:extLst>
              <a:ext uri="{FF2B5EF4-FFF2-40B4-BE49-F238E27FC236}">
                <a16:creationId xmlns:a16="http://schemas.microsoft.com/office/drawing/2014/main" id="{944600A2-4D7A-4A26-BC75-5CC9F525DCB6}"/>
              </a:ext>
            </a:extLst>
          </p:cNvPr>
          <p:cNvSpPr>
            <a:spLocks noGrp="1"/>
          </p:cNvSpPr>
          <p:nvPr>
            <p:ph type="body" orient="vert" idx="1"/>
          </p:nvPr>
        </p:nvSpPr>
        <p:spPr>
          <a:xfrm>
            <a:off x="838200" y="1825625"/>
            <a:ext cx="10515600" cy="4895850"/>
          </a:xfrm>
        </p:spPr>
        <p:txBody>
          <a:bodyPr vert="horz">
            <a:normAutofit lnSpcReduction="10000"/>
          </a:bodyPr>
          <a:lstStyle/>
          <a:p>
            <a:pPr marL="342900" lvl="0" indent="-342900">
              <a:spcBef>
                <a:spcPts val="1200"/>
              </a:spcBef>
              <a:spcAft>
                <a:spcPts val="0"/>
              </a:spcAft>
              <a:buFont typeface="Wingdings" panose="05000000000000000000" pitchFamily="2" charset="2"/>
              <a:buChar char="§"/>
            </a:pPr>
            <a:r>
              <a:rPr lang="zh-TW" altLang="en-US" sz="3200" kern="100" dirty="0">
                <a:latin typeface="Times New Roman" panose="02020603050405020304" pitchFamily="18" charset="0"/>
                <a:ea typeface="標楷體" panose="03000509000000000000" pitchFamily="65" charset="-120"/>
                <a:cs typeface="Times New Roman" panose="02020603050405020304" pitchFamily="18" charset="0"/>
              </a:rPr>
              <a:t>澳門在何時制定</a:t>
            </a:r>
            <a:r>
              <a:rPr lang="en-US" altLang="zh-TW" sz="3200" kern="1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3200" kern="100" dirty="0">
                <a:latin typeface="Times New Roman" panose="02020603050405020304" pitchFamily="18" charset="0"/>
                <a:ea typeface="標楷體" panose="03000509000000000000" pitchFamily="65" charset="-120"/>
                <a:cs typeface="Times New Roman" panose="02020603050405020304" pitchFamily="18" charset="0"/>
              </a:rPr>
              <a:t>基本法</a:t>
            </a:r>
            <a:r>
              <a:rPr lang="en-US" altLang="zh-TW" sz="3200" kern="100" dirty="0">
                <a:latin typeface="Times New Roman" panose="02020603050405020304" pitchFamily="18" charset="0"/>
                <a:ea typeface="標楷體" panose="03000509000000000000" pitchFamily="65" charset="-120"/>
                <a:cs typeface="Times New Roman" panose="02020603050405020304" pitchFamily="18" charset="0"/>
              </a:rPr>
              <a:t>》23</a:t>
            </a:r>
            <a:r>
              <a:rPr lang="zh-TW" altLang="en-US" sz="3200" kern="100" dirty="0">
                <a:latin typeface="Times New Roman" panose="02020603050405020304" pitchFamily="18" charset="0"/>
                <a:ea typeface="標楷體" panose="03000509000000000000" pitchFamily="65" charset="-120"/>
                <a:cs typeface="Times New Roman" panose="02020603050405020304" pitchFamily="18" charset="0"/>
              </a:rPr>
              <a:t>條？</a:t>
            </a:r>
            <a:endParaRPr lang="en-US" altLang="zh-TW" sz="3200" kern="100" dirty="0">
              <a:latin typeface="Times New Roman" panose="02020603050405020304" pitchFamily="18" charset="0"/>
              <a:ea typeface="標楷體" panose="03000509000000000000" pitchFamily="65" charset="-120"/>
              <a:cs typeface="Times New Roman" panose="02020603050405020304" pitchFamily="18" charset="0"/>
            </a:endParaRPr>
          </a:p>
          <a:p>
            <a:pPr marL="0" lvl="0" indent="0">
              <a:spcBef>
                <a:spcPts val="600"/>
              </a:spcBef>
              <a:spcAft>
                <a:spcPts val="0"/>
              </a:spcAft>
              <a:buNone/>
            </a:pPr>
            <a:endParaRPr lang="en-US" altLang="zh-TW" sz="3200" kern="100" dirty="0">
              <a:latin typeface="Times New Roman" panose="02020603050405020304" pitchFamily="18" charset="0"/>
              <a:ea typeface="標楷體" panose="03000509000000000000" pitchFamily="65" charset="-120"/>
              <a:cs typeface="Times New Roman" panose="02020603050405020304" pitchFamily="18" charset="0"/>
            </a:endParaRPr>
          </a:p>
          <a:p>
            <a:pPr marL="0" lvl="0" indent="0">
              <a:spcBef>
                <a:spcPts val="600"/>
              </a:spcBef>
              <a:spcAft>
                <a:spcPts val="0"/>
              </a:spcAft>
              <a:buNone/>
            </a:pPr>
            <a:endParaRPr lang="en-US" altLang="zh-TW" sz="3200" kern="100" dirty="0">
              <a:latin typeface="Times New Roman" panose="02020603050405020304" pitchFamily="18" charset="0"/>
              <a:ea typeface="SimSun" panose="02010600030101010101" pitchFamily="2" charset="-122"/>
            </a:endParaRPr>
          </a:p>
          <a:p>
            <a:pPr marL="0" lvl="0" indent="0">
              <a:spcBef>
                <a:spcPts val="600"/>
              </a:spcBef>
              <a:spcAft>
                <a:spcPts val="0"/>
              </a:spcAft>
              <a:buNone/>
            </a:pPr>
            <a:endParaRPr lang="en-US" altLang="zh-TW" sz="3200" kern="100" dirty="0">
              <a:latin typeface="Times New Roman" panose="02020603050405020304" pitchFamily="18" charset="0"/>
              <a:ea typeface="SimSun" panose="02010600030101010101" pitchFamily="2" charset="-122"/>
            </a:endParaRPr>
          </a:p>
          <a:p>
            <a:pPr marL="0" lvl="0" indent="0">
              <a:spcBef>
                <a:spcPts val="600"/>
              </a:spcBef>
              <a:spcAft>
                <a:spcPts val="0"/>
              </a:spcAft>
              <a:buNone/>
            </a:pPr>
            <a:endParaRPr lang="en-US" altLang="zh-TW" sz="3200" kern="100" dirty="0">
              <a:latin typeface="Times New Roman" panose="02020603050405020304" pitchFamily="18" charset="0"/>
              <a:ea typeface="SimSun" panose="02010600030101010101" pitchFamily="2" charset="-122"/>
            </a:endParaRPr>
          </a:p>
          <a:p>
            <a:pPr marL="0" lvl="0" indent="0">
              <a:spcBef>
                <a:spcPts val="600"/>
              </a:spcBef>
              <a:spcAft>
                <a:spcPts val="0"/>
              </a:spcAft>
              <a:buNone/>
            </a:pPr>
            <a:endParaRPr lang="en-US" altLang="zh-TW" sz="3200" kern="100" dirty="0">
              <a:latin typeface="Times New Roman" panose="02020603050405020304" pitchFamily="18" charset="0"/>
              <a:ea typeface="SimSun" panose="02010600030101010101" pitchFamily="2" charset="-122"/>
            </a:endParaRPr>
          </a:p>
          <a:p>
            <a:pPr marL="0" lvl="0" indent="0">
              <a:spcBef>
                <a:spcPts val="600"/>
              </a:spcBef>
              <a:spcAft>
                <a:spcPts val="0"/>
              </a:spcAft>
              <a:buNone/>
            </a:pPr>
            <a:endParaRPr lang="en-US" altLang="zh-TW" sz="3200" kern="100" dirty="0">
              <a:latin typeface="Times New Roman" panose="02020603050405020304" pitchFamily="18" charset="0"/>
              <a:ea typeface="SimSun" panose="02010600030101010101" pitchFamily="2" charset="-122"/>
            </a:endParaRPr>
          </a:p>
          <a:p>
            <a:pPr lvl="0" algn="just">
              <a:buFont typeface="Wingdings" panose="05000000000000000000" pitchFamily="2" charset="2"/>
              <a:buChar char="§"/>
              <a:tabLst>
                <a:tab pos="450215" algn="l"/>
              </a:tabLst>
            </a:pPr>
            <a:r>
              <a:rPr lang="zh-TW" altLang="en-US" sz="3200" kern="100" dirty="0">
                <a:latin typeface="Times New Roman" panose="02020603050405020304" pitchFamily="18" charset="0"/>
                <a:ea typeface="標楷體" panose="03000509000000000000" pitchFamily="65" charset="-120"/>
                <a:cs typeface="Wingdings" panose="05000000000000000000" pitchFamily="2" charset="2"/>
              </a:rPr>
              <a:t>你知道澳門在何時已就</a:t>
            </a:r>
            <a:r>
              <a:rPr lang="en-US" altLang="zh-TW" sz="3200" kern="100" dirty="0">
                <a:latin typeface="Times New Roman" panose="02020603050405020304" pitchFamily="18" charset="0"/>
                <a:ea typeface="標楷體" panose="03000509000000000000" pitchFamily="65" charset="-120"/>
                <a:cs typeface="Wingdings" panose="05000000000000000000" pitchFamily="2" charset="2"/>
              </a:rPr>
              <a:t>《</a:t>
            </a:r>
            <a:r>
              <a:rPr lang="zh-TW" altLang="en-US" sz="3200" kern="100" dirty="0">
                <a:latin typeface="Times New Roman" panose="02020603050405020304" pitchFamily="18" charset="0"/>
                <a:ea typeface="標楷體" panose="03000509000000000000" pitchFamily="65" charset="-120"/>
                <a:cs typeface="Wingdings" panose="05000000000000000000" pitchFamily="2" charset="2"/>
              </a:rPr>
              <a:t>基本法</a:t>
            </a:r>
            <a:r>
              <a:rPr lang="en-US" altLang="zh-TW" sz="3200" kern="100" dirty="0">
                <a:latin typeface="Times New Roman" panose="02020603050405020304" pitchFamily="18" charset="0"/>
                <a:ea typeface="標楷體" panose="03000509000000000000" pitchFamily="65" charset="-120"/>
                <a:cs typeface="Wingdings" panose="05000000000000000000" pitchFamily="2" charset="2"/>
              </a:rPr>
              <a:t>》23</a:t>
            </a:r>
            <a:r>
              <a:rPr lang="zh-TW" altLang="en-US" sz="3200" kern="100" dirty="0">
                <a:latin typeface="Times New Roman" panose="02020603050405020304" pitchFamily="18" charset="0"/>
                <a:ea typeface="標楷體" panose="03000509000000000000" pitchFamily="65" charset="-120"/>
                <a:cs typeface="Wingdings" panose="05000000000000000000" pitchFamily="2" charset="2"/>
              </a:rPr>
              <a:t>條立法？實施至今可曾有動用過</a:t>
            </a:r>
            <a:r>
              <a:rPr lang="zh-TW" altLang="zh-HK" sz="3200" kern="100" dirty="0">
                <a:latin typeface="Times New Roman" panose="02020603050405020304" pitchFamily="18" charset="0"/>
                <a:ea typeface="標楷體" panose="03000509000000000000" pitchFamily="65" charset="-120"/>
                <a:cs typeface="Wingdings" panose="05000000000000000000" pitchFamily="2" charset="2"/>
              </a:rPr>
              <a:t>？</a:t>
            </a:r>
            <a:endParaRPr lang="zh-TW" altLang="zh-HK" sz="3200" kern="100" dirty="0">
              <a:latin typeface="Times New Roman" panose="02020603050405020304" pitchFamily="18" charset="0"/>
              <a:ea typeface="SimSun" panose="02010600030101010101" pitchFamily="2" charset="-122"/>
              <a:cs typeface="Wingdings" panose="05000000000000000000" pitchFamily="2" charset="2"/>
            </a:endParaRPr>
          </a:p>
          <a:p>
            <a:pPr marL="0" lvl="0" indent="0">
              <a:spcBef>
                <a:spcPts val="300"/>
              </a:spcBef>
              <a:spcAft>
                <a:spcPts val="0"/>
              </a:spcAft>
              <a:buNone/>
            </a:pPr>
            <a:r>
              <a:rPr lang="en-US" altLang="zh-TW" sz="3200" u="sng" kern="100" dirty="0">
                <a:solidFill>
                  <a:srgbClr val="FF0000"/>
                </a:solidFill>
                <a:latin typeface="Times New Roman" panose="02020603050405020304" pitchFamily="18" charset="0"/>
                <a:ea typeface="標楷體" panose="03000509000000000000" pitchFamily="65" charset="-120"/>
              </a:rPr>
              <a:t>________________ _________________________________</a:t>
            </a:r>
            <a:endParaRPr lang="en-US" altLang="zh-TW" sz="3200" u="sng" kern="100" dirty="0">
              <a:latin typeface="Times New Roman" panose="02020603050405020304" pitchFamily="18" charset="0"/>
              <a:ea typeface="標楷體" panose="03000509000000000000" pitchFamily="65" charset="-120"/>
            </a:endParaRPr>
          </a:p>
          <a:p>
            <a:pPr marL="0" lvl="0" indent="0">
              <a:spcBef>
                <a:spcPts val="600"/>
              </a:spcBef>
              <a:spcAft>
                <a:spcPts val="0"/>
              </a:spcAft>
              <a:buNone/>
            </a:pPr>
            <a:endParaRPr lang="zh-TW" altLang="zh-HK" sz="3200" kern="100" dirty="0">
              <a:latin typeface="Times New Roman" panose="02020603050405020304" pitchFamily="18" charset="0"/>
              <a:ea typeface="SimSun" panose="02010600030101010101" pitchFamily="2" charset="-122"/>
            </a:endParaRPr>
          </a:p>
        </p:txBody>
      </p:sp>
      <p:sp>
        <p:nvSpPr>
          <p:cNvPr id="4" name="投影片編號版面配置區 3">
            <a:extLst>
              <a:ext uri="{FF2B5EF4-FFF2-40B4-BE49-F238E27FC236}">
                <a16:creationId xmlns:a16="http://schemas.microsoft.com/office/drawing/2014/main" id="{8EF8F906-B336-426D-A07B-F1BE73E0300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E6A508-BB07-4B8A-901D-15D03AC66BA5}" type="slidenum">
              <a:rPr kumimoji="0" lang="zh-HK"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zh-HK"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pic>
        <p:nvPicPr>
          <p:cNvPr id="7" name="圖片 6">
            <a:extLst>
              <a:ext uri="{FF2B5EF4-FFF2-40B4-BE49-F238E27FC236}">
                <a16:creationId xmlns:a16="http://schemas.microsoft.com/office/drawing/2014/main" id="{D4BD8707-419C-4387-9B1B-5D4244F43C4B}"/>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0473" y="481263"/>
            <a:ext cx="3126706" cy="1034639"/>
          </a:xfrm>
          <a:prstGeom prst="rect">
            <a:avLst/>
          </a:prstGeom>
          <a:noFill/>
          <a:ln>
            <a:noFill/>
          </a:ln>
        </p:spPr>
      </p:pic>
      <p:sp>
        <p:nvSpPr>
          <p:cNvPr id="8" name="文字方塊 7">
            <a:extLst>
              <a:ext uri="{FF2B5EF4-FFF2-40B4-BE49-F238E27FC236}">
                <a16:creationId xmlns:a16="http://schemas.microsoft.com/office/drawing/2014/main" id="{6EB4B35C-ED90-4311-A5FF-CB56481F843A}"/>
              </a:ext>
            </a:extLst>
          </p:cNvPr>
          <p:cNvSpPr txBox="1"/>
          <p:nvPr/>
        </p:nvSpPr>
        <p:spPr>
          <a:xfrm>
            <a:off x="838200" y="2630905"/>
            <a:ext cx="10311063" cy="2339102"/>
          </a:xfrm>
          <a:prstGeom prst="rect">
            <a:avLst/>
          </a:prstGeom>
          <a:noFill/>
          <a:ln>
            <a:solidFill>
              <a:srgbClr val="000099"/>
            </a:solidFill>
          </a:ln>
        </p:spPr>
        <p:txBody>
          <a:bodyPr wrap="square" rtlCol="0">
            <a:spAutoFit/>
          </a:bodyPr>
          <a:lstStyle/>
          <a:p>
            <a:pPr algn="ctr"/>
            <a:r>
              <a:rPr lang="zh-TW" altLang="zh-HK" sz="3200" b="1" u="sng" kern="100" dirty="0">
                <a:solidFill>
                  <a:srgbClr val="000000"/>
                </a:solidFill>
                <a:effectLst/>
                <a:latin typeface="Times New Roman" panose="02020603050405020304" pitchFamily="18" charset="0"/>
                <a:ea typeface="標楷體" panose="03000509000000000000" pitchFamily="65" charset="-120"/>
              </a:rPr>
              <a:t>賀一誠</a:t>
            </a:r>
            <a:r>
              <a:rPr lang="en-US" altLang="zh-HK" sz="3200" b="1" u="sng" kern="100" dirty="0">
                <a:solidFill>
                  <a:srgbClr val="000000"/>
                </a:solidFill>
                <a:effectLst/>
                <a:latin typeface="Times New Roman" panose="02020603050405020304" pitchFamily="18" charset="0"/>
                <a:ea typeface="標楷體" panose="03000509000000000000" pitchFamily="65" charset="-120"/>
              </a:rPr>
              <a:t>: </a:t>
            </a:r>
            <a:r>
              <a:rPr lang="zh-TW" altLang="zh-HK" sz="3200" b="1" u="sng" kern="100" dirty="0">
                <a:solidFill>
                  <a:srgbClr val="000000"/>
                </a:solidFill>
                <a:effectLst/>
                <a:latin typeface="Times New Roman" panose="02020603050405020304" pitchFamily="18" charset="0"/>
                <a:ea typeface="標楷體" panose="03000509000000000000" pitchFamily="65" charset="-120"/>
              </a:rPr>
              <a:t>澳門已完成基本法</a:t>
            </a:r>
            <a:r>
              <a:rPr lang="en-US" altLang="zh-HK" sz="3200" b="1" u="sng" kern="100" dirty="0">
                <a:solidFill>
                  <a:srgbClr val="000000"/>
                </a:solidFill>
                <a:effectLst/>
                <a:latin typeface="Times New Roman" panose="02020603050405020304" pitchFamily="18" charset="0"/>
                <a:ea typeface="標楷體" panose="03000509000000000000" pitchFamily="65" charset="-120"/>
              </a:rPr>
              <a:t>23</a:t>
            </a:r>
            <a:r>
              <a:rPr lang="zh-TW" altLang="zh-HK" sz="3200" b="1" u="sng" kern="100" dirty="0">
                <a:solidFill>
                  <a:srgbClr val="000000"/>
                </a:solidFill>
                <a:effectLst/>
                <a:latin typeface="Times New Roman" panose="02020603050405020304" pitchFamily="18" charset="0"/>
                <a:ea typeface="標楷體" panose="03000509000000000000" pitchFamily="65" charset="-120"/>
              </a:rPr>
              <a:t>條憲制責任</a:t>
            </a:r>
            <a:endParaRPr lang="zh-TW" altLang="zh-HK" sz="3200" kern="100" dirty="0">
              <a:effectLst/>
              <a:latin typeface="Times New Roman" panose="02020603050405020304" pitchFamily="18" charset="0"/>
              <a:ea typeface="SimSun" panose="02010600030101010101" pitchFamily="2" charset="-122"/>
            </a:endParaRPr>
          </a:p>
          <a:p>
            <a:r>
              <a:rPr lang="zh-TW" altLang="zh-HK" sz="3200" kern="100" dirty="0">
                <a:solidFill>
                  <a:srgbClr val="000000"/>
                </a:solidFill>
                <a:effectLst/>
                <a:latin typeface="Times New Roman" panose="02020603050405020304" pitchFamily="18" charset="0"/>
                <a:ea typeface="標楷體" panose="03000509000000000000" pitchFamily="65" charset="-120"/>
              </a:rPr>
              <a:t>行政長官賀一誠表示，本澳已就澳門基本法</a:t>
            </a:r>
            <a:r>
              <a:rPr lang="en-US" altLang="zh-HK" sz="3200" kern="100" dirty="0">
                <a:solidFill>
                  <a:srgbClr val="000000"/>
                </a:solidFill>
                <a:effectLst/>
                <a:latin typeface="Times New Roman" panose="02020603050405020304" pitchFamily="18" charset="0"/>
                <a:ea typeface="標楷體" panose="03000509000000000000" pitchFamily="65" charset="-120"/>
              </a:rPr>
              <a:t>23</a:t>
            </a:r>
            <a:r>
              <a:rPr lang="zh-TW" altLang="zh-HK" sz="3200" kern="100" dirty="0">
                <a:solidFill>
                  <a:srgbClr val="000000"/>
                </a:solidFill>
                <a:effectLst/>
                <a:latin typeface="Times New Roman" panose="02020603050405020304" pitchFamily="18" charset="0"/>
                <a:ea typeface="標楷體" panose="03000509000000000000" pitchFamily="65" charset="-120"/>
              </a:rPr>
              <a:t>條立法，不會因港區國安法，跟隨香港的行為。澳門特區已完成憲制責任，會再評估是否有完善空間。</a:t>
            </a:r>
            <a:endParaRPr lang="zh-TW" altLang="zh-HK" sz="3200" kern="100" dirty="0">
              <a:effectLst/>
              <a:latin typeface="Times New Roman" panose="02020603050405020304" pitchFamily="18" charset="0"/>
              <a:ea typeface="SimSun" panose="02010600030101010101" pitchFamily="2" charset="-122"/>
            </a:endParaRPr>
          </a:p>
          <a:p>
            <a:endParaRPr lang="zh-HK" altLang="en-US" dirty="0"/>
          </a:p>
        </p:txBody>
      </p:sp>
    </p:spTree>
    <p:extLst>
      <p:ext uri="{BB962C8B-B14F-4D97-AF65-F5344CB8AC3E}">
        <p14:creationId xmlns:p14="http://schemas.microsoft.com/office/powerpoint/2010/main" val="727606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animEffect transition="in" filter="fade">
                                      <p:cBhvr>
                                        <p:cTn id="15" dur="500"/>
                                        <p:tgtEl>
                                          <p:spTgt spid="8">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7" end="7"/>
                                            </p:txEl>
                                          </p:spTgt>
                                        </p:tgtEl>
                                        <p:attrNameLst>
                                          <p:attrName>style.visibility</p:attrName>
                                        </p:attrNameLst>
                                      </p:cBhvr>
                                      <p:to>
                                        <p:strVal val="visible"/>
                                      </p:to>
                                    </p:set>
                                    <p:animEffect transition="in" filter="fade">
                                      <p:cBhvr>
                                        <p:cTn id="20" dur="500"/>
                                        <p:tgtEl>
                                          <p:spTgt spid="3">
                                            <p:txEl>
                                              <p:pRg st="7" end="7"/>
                                            </p:txEl>
                                          </p:spTgt>
                                        </p:tgtEl>
                                      </p:cBhvr>
                                    </p:animEffec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3">
                                            <p:txEl>
                                              <p:pRg st="8" end="8"/>
                                            </p:txEl>
                                          </p:spTgt>
                                        </p:tgtEl>
                                        <p:attrNameLst>
                                          <p:attrName>style.visibility</p:attrName>
                                        </p:attrNameLst>
                                      </p:cBhvr>
                                      <p:to>
                                        <p:strVal val="visible"/>
                                      </p:to>
                                    </p:set>
                                    <p:animEffect transition="in" filter="fade">
                                      <p:cBhvr>
                                        <p:cTn id="24"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5E6DDB8-300A-4B90-BB98-5B47876EFCB5}"/>
              </a:ext>
            </a:extLst>
          </p:cNvPr>
          <p:cNvSpPr>
            <a:spLocks noGrp="1"/>
          </p:cNvSpPr>
          <p:nvPr>
            <p:ph type="title"/>
          </p:nvPr>
        </p:nvSpPr>
        <p:spPr/>
        <p:txBody>
          <a:bodyPr/>
          <a:lstStyle/>
          <a:p>
            <a:r>
              <a:rPr lang="en-US" altLang="zh-TW" sz="4400" kern="100" dirty="0">
                <a:solidFill>
                  <a:srgbClr val="0000FF"/>
                </a:solidFill>
                <a:effectLst/>
                <a:ea typeface="標楷體" panose="03000509000000000000" pitchFamily="65" charset="-120"/>
                <a:cs typeface="Times New Roman" panose="02020603050405020304" pitchFamily="18" charset="0"/>
              </a:rPr>
              <a:t>                      </a:t>
            </a:r>
            <a:r>
              <a:rPr lang="zh-TW" altLang="zh-HK" sz="4400" kern="100" dirty="0">
                <a:solidFill>
                  <a:srgbClr val="0000FF"/>
                </a:solidFill>
                <a:effectLst/>
                <a:ea typeface="標楷體" panose="03000509000000000000" pitchFamily="65" charset="-120"/>
                <a:cs typeface="Times New Roman" panose="02020603050405020304" pitchFamily="18" charset="0"/>
              </a:rPr>
              <a:t>什麼時候香港應進行《基本法》</a:t>
            </a:r>
            <a:br>
              <a:rPr lang="en-US" altLang="zh-TW" sz="4400" kern="100" dirty="0">
                <a:solidFill>
                  <a:srgbClr val="0000FF"/>
                </a:solidFill>
                <a:effectLst/>
                <a:ea typeface="標楷體" panose="03000509000000000000" pitchFamily="65" charset="-120"/>
                <a:cs typeface="Times New Roman" panose="02020603050405020304" pitchFamily="18" charset="0"/>
              </a:rPr>
            </a:br>
            <a:r>
              <a:rPr lang="en-US" altLang="zh-TW" sz="4400" kern="100" dirty="0">
                <a:solidFill>
                  <a:srgbClr val="0000FF"/>
                </a:solidFill>
                <a:effectLst/>
                <a:ea typeface="標楷體" panose="03000509000000000000" pitchFamily="65" charset="-120"/>
                <a:cs typeface="Times New Roman" panose="02020603050405020304" pitchFamily="18" charset="0"/>
              </a:rPr>
              <a:t>                      </a:t>
            </a:r>
            <a:r>
              <a:rPr lang="zh-TW" altLang="zh-HK" sz="4400" kern="100" dirty="0">
                <a:solidFill>
                  <a:srgbClr val="0000FF"/>
                </a:solidFill>
                <a:effectLst/>
                <a:ea typeface="標楷體" panose="03000509000000000000" pitchFamily="65" charset="-120"/>
                <a:cs typeface="Times New Roman" panose="02020603050405020304" pitchFamily="18" charset="0"/>
              </a:rPr>
              <a:t>第</a:t>
            </a:r>
            <a:r>
              <a:rPr lang="en-US" altLang="zh-HK" sz="4400" kern="100" dirty="0">
                <a:solidFill>
                  <a:srgbClr val="0000FF"/>
                </a:solidFill>
                <a:effectLst/>
                <a:ea typeface="標楷體" panose="03000509000000000000" pitchFamily="65" charset="-120"/>
                <a:cs typeface="Times New Roman" panose="02020603050405020304" pitchFamily="18" charset="0"/>
              </a:rPr>
              <a:t>23</a:t>
            </a:r>
            <a:r>
              <a:rPr lang="zh-TW" altLang="zh-HK" sz="4400" kern="100" dirty="0">
                <a:solidFill>
                  <a:srgbClr val="0000FF"/>
                </a:solidFill>
                <a:effectLst/>
                <a:ea typeface="標楷體" panose="03000509000000000000" pitchFamily="65" charset="-120"/>
                <a:cs typeface="Times New Roman" panose="02020603050405020304" pitchFamily="18" charset="0"/>
              </a:rPr>
              <a:t>條立法？</a:t>
            </a:r>
            <a:endParaRPr lang="zh-HK" altLang="en-US" dirty="0"/>
          </a:p>
        </p:txBody>
      </p:sp>
      <p:sp>
        <p:nvSpPr>
          <p:cNvPr id="3" name="直排文字版面配置區 2">
            <a:extLst>
              <a:ext uri="{FF2B5EF4-FFF2-40B4-BE49-F238E27FC236}">
                <a16:creationId xmlns:a16="http://schemas.microsoft.com/office/drawing/2014/main" id="{944600A2-4D7A-4A26-BC75-5CC9F525DCB6}"/>
              </a:ext>
            </a:extLst>
          </p:cNvPr>
          <p:cNvSpPr>
            <a:spLocks noGrp="1"/>
          </p:cNvSpPr>
          <p:nvPr>
            <p:ph type="body" orient="vert" idx="1"/>
          </p:nvPr>
        </p:nvSpPr>
        <p:spPr>
          <a:xfrm>
            <a:off x="645695" y="1705451"/>
            <a:ext cx="10515600" cy="4895850"/>
          </a:xfrm>
        </p:spPr>
        <p:txBody>
          <a:bodyPr vert="horz">
            <a:normAutofit fontScale="92500" lnSpcReduction="10000"/>
          </a:bodyPr>
          <a:lstStyle/>
          <a:p>
            <a:pPr marL="0" lvl="0" indent="0">
              <a:spcBef>
                <a:spcPts val="600"/>
              </a:spcBef>
              <a:spcAft>
                <a:spcPts val="0"/>
              </a:spcAft>
              <a:buNone/>
            </a:pPr>
            <a:endParaRPr lang="en-US" altLang="zh-TW" sz="3200" kern="100" dirty="0">
              <a:latin typeface="Times New Roman" panose="02020603050405020304" pitchFamily="18" charset="0"/>
              <a:ea typeface="標楷體" panose="03000509000000000000" pitchFamily="65" charset="-120"/>
              <a:cs typeface="Times New Roman" panose="02020603050405020304" pitchFamily="18" charset="0"/>
            </a:endParaRPr>
          </a:p>
          <a:p>
            <a:pPr marL="0" lvl="0" indent="0">
              <a:spcBef>
                <a:spcPts val="600"/>
              </a:spcBef>
              <a:spcAft>
                <a:spcPts val="0"/>
              </a:spcAft>
              <a:buNone/>
            </a:pPr>
            <a:endParaRPr lang="en-US" altLang="zh-TW" sz="3200" kern="100" dirty="0">
              <a:latin typeface="Times New Roman" panose="02020603050405020304" pitchFamily="18" charset="0"/>
              <a:ea typeface="SimSun" panose="02010600030101010101" pitchFamily="2" charset="-122"/>
            </a:endParaRPr>
          </a:p>
          <a:p>
            <a:pPr marL="0" lvl="0" indent="0">
              <a:spcBef>
                <a:spcPts val="600"/>
              </a:spcBef>
              <a:spcAft>
                <a:spcPts val="0"/>
              </a:spcAft>
              <a:buNone/>
            </a:pPr>
            <a:endParaRPr lang="en-US" altLang="zh-TW" sz="3200" kern="100" dirty="0">
              <a:latin typeface="Times New Roman" panose="02020603050405020304" pitchFamily="18" charset="0"/>
              <a:ea typeface="SimSun" panose="02010600030101010101" pitchFamily="2" charset="-122"/>
            </a:endParaRPr>
          </a:p>
          <a:p>
            <a:pPr marL="0" lvl="0" indent="0">
              <a:spcBef>
                <a:spcPts val="600"/>
              </a:spcBef>
              <a:spcAft>
                <a:spcPts val="0"/>
              </a:spcAft>
              <a:buNone/>
            </a:pPr>
            <a:endParaRPr lang="en-US" altLang="zh-TW" sz="3200" kern="100" dirty="0">
              <a:latin typeface="Times New Roman" panose="02020603050405020304" pitchFamily="18" charset="0"/>
              <a:ea typeface="SimSun" panose="02010600030101010101" pitchFamily="2" charset="-122"/>
            </a:endParaRPr>
          </a:p>
          <a:p>
            <a:pPr marL="0" lvl="0" indent="0">
              <a:spcBef>
                <a:spcPts val="600"/>
              </a:spcBef>
              <a:spcAft>
                <a:spcPts val="0"/>
              </a:spcAft>
              <a:buNone/>
            </a:pPr>
            <a:endParaRPr lang="en-US" altLang="zh-TW" sz="3200" kern="100" dirty="0">
              <a:latin typeface="Times New Roman" panose="02020603050405020304" pitchFamily="18" charset="0"/>
              <a:ea typeface="SimSun" panose="02010600030101010101" pitchFamily="2" charset="-122"/>
            </a:endParaRPr>
          </a:p>
          <a:p>
            <a:pPr marL="0" lvl="0" indent="0">
              <a:spcBef>
                <a:spcPts val="600"/>
              </a:spcBef>
              <a:spcAft>
                <a:spcPts val="0"/>
              </a:spcAft>
              <a:buNone/>
            </a:pPr>
            <a:endParaRPr lang="en-US" altLang="zh-TW" sz="3200" kern="100" dirty="0">
              <a:latin typeface="Times New Roman" panose="02020603050405020304" pitchFamily="18" charset="0"/>
              <a:ea typeface="SimSun" panose="02010600030101010101" pitchFamily="2" charset="-122"/>
            </a:endParaRPr>
          </a:p>
          <a:p>
            <a:pPr marL="0" lvl="0" indent="0">
              <a:spcBef>
                <a:spcPts val="600"/>
              </a:spcBef>
              <a:spcAft>
                <a:spcPts val="0"/>
              </a:spcAft>
              <a:buNone/>
            </a:pPr>
            <a:endParaRPr lang="en-US" altLang="zh-TW" sz="3200" kern="100" dirty="0">
              <a:latin typeface="Times New Roman" panose="02020603050405020304" pitchFamily="18" charset="0"/>
              <a:ea typeface="SimSun" panose="02010600030101010101" pitchFamily="2" charset="-122"/>
            </a:endParaRPr>
          </a:p>
          <a:p>
            <a:pPr marL="0" lvl="0" indent="0">
              <a:spcBef>
                <a:spcPts val="600"/>
              </a:spcBef>
              <a:spcAft>
                <a:spcPts val="0"/>
              </a:spcAft>
              <a:buNone/>
            </a:pPr>
            <a:endParaRPr lang="en-US" altLang="zh-TW" sz="3200" kern="100" dirty="0">
              <a:latin typeface="Times New Roman" panose="02020603050405020304" pitchFamily="18" charset="0"/>
              <a:ea typeface="SimSun" panose="02010600030101010101" pitchFamily="2" charset="-122"/>
            </a:endParaRPr>
          </a:p>
          <a:p>
            <a:pPr lvl="0" algn="just">
              <a:buFont typeface="Wingdings" panose="05000000000000000000" pitchFamily="2" charset="2"/>
              <a:buChar char="§"/>
              <a:tabLst>
                <a:tab pos="450215" algn="l"/>
              </a:tabLst>
            </a:pPr>
            <a:r>
              <a:rPr lang="zh-TW" altLang="en-US" sz="3200" kern="100" dirty="0">
                <a:latin typeface="Times New Roman" panose="02020603050405020304" pitchFamily="18" charset="0"/>
                <a:ea typeface="標楷體" panose="03000509000000000000" pitchFamily="65" charset="-120"/>
                <a:cs typeface="Wingdings" panose="05000000000000000000" pitchFamily="2" charset="2"/>
              </a:rPr>
              <a:t>香港會否跟澳門一樣，在訂立</a:t>
            </a:r>
            <a:r>
              <a:rPr lang="en-US" altLang="zh-TW" sz="3200" kern="100" dirty="0">
                <a:latin typeface="Times New Roman" panose="02020603050405020304" pitchFamily="18" charset="0"/>
                <a:ea typeface="標楷體" panose="03000509000000000000" pitchFamily="65" charset="-120"/>
                <a:cs typeface="Wingdings" panose="05000000000000000000" pitchFamily="2" charset="2"/>
              </a:rPr>
              <a:t>《</a:t>
            </a:r>
            <a:r>
              <a:rPr lang="zh-TW" altLang="en-US" sz="3200" kern="100" dirty="0">
                <a:latin typeface="Times New Roman" panose="02020603050405020304" pitchFamily="18" charset="0"/>
                <a:ea typeface="標楷體" panose="03000509000000000000" pitchFamily="65" charset="-120"/>
                <a:cs typeface="Wingdings" panose="05000000000000000000" pitchFamily="2" charset="2"/>
              </a:rPr>
              <a:t>香港國安法</a:t>
            </a:r>
            <a:r>
              <a:rPr lang="en-US" altLang="zh-TW" sz="3200" kern="100" dirty="0">
                <a:latin typeface="Times New Roman" panose="02020603050405020304" pitchFamily="18" charset="0"/>
                <a:ea typeface="標楷體" panose="03000509000000000000" pitchFamily="65" charset="-120"/>
                <a:cs typeface="Wingdings" panose="05000000000000000000" pitchFamily="2" charset="2"/>
              </a:rPr>
              <a:t>》</a:t>
            </a:r>
            <a:r>
              <a:rPr lang="zh-TW" altLang="en-US" sz="3200" kern="100" dirty="0">
                <a:latin typeface="Times New Roman" panose="02020603050405020304" pitchFamily="18" charset="0"/>
                <a:ea typeface="標楷體" panose="03000509000000000000" pitchFamily="65" charset="-120"/>
                <a:cs typeface="Wingdings" panose="05000000000000000000" pitchFamily="2" charset="2"/>
              </a:rPr>
              <a:t>後，經濟發展仍欣欣向榮</a:t>
            </a:r>
            <a:r>
              <a:rPr lang="zh-TW" altLang="zh-HK" sz="3200" kern="100" dirty="0">
                <a:latin typeface="Times New Roman" panose="02020603050405020304" pitchFamily="18" charset="0"/>
                <a:ea typeface="標楷體" panose="03000509000000000000" pitchFamily="65" charset="-120"/>
                <a:cs typeface="Wingdings" panose="05000000000000000000" pitchFamily="2" charset="2"/>
              </a:rPr>
              <a:t>？</a:t>
            </a:r>
            <a:endParaRPr lang="zh-TW" altLang="zh-HK" sz="3200" kern="100" dirty="0">
              <a:latin typeface="Times New Roman" panose="02020603050405020304" pitchFamily="18" charset="0"/>
              <a:ea typeface="SimSun" panose="02010600030101010101" pitchFamily="2" charset="-122"/>
              <a:cs typeface="Wingdings" panose="05000000000000000000" pitchFamily="2" charset="2"/>
            </a:endParaRPr>
          </a:p>
          <a:p>
            <a:pPr marL="0" lvl="0" indent="0">
              <a:spcBef>
                <a:spcPts val="300"/>
              </a:spcBef>
              <a:spcAft>
                <a:spcPts val="0"/>
              </a:spcAft>
              <a:buNone/>
            </a:pPr>
            <a:r>
              <a:rPr lang="en-US" altLang="zh-TW" sz="3200" u="sng" kern="100" dirty="0">
                <a:solidFill>
                  <a:srgbClr val="FF0000"/>
                </a:solidFill>
                <a:latin typeface="Times New Roman" panose="02020603050405020304" pitchFamily="18" charset="0"/>
                <a:ea typeface="標楷體" panose="03000509000000000000" pitchFamily="65" charset="-120"/>
              </a:rPr>
              <a:t>________________ _________________________________</a:t>
            </a:r>
            <a:endParaRPr lang="en-US" altLang="zh-TW" sz="3200" u="sng" kern="100" dirty="0">
              <a:latin typeface="Times New Roman" panose="02020603050405020304" pitchFamily="18" charset="0"/>
              <a:ea typeface="標楷體" panose="03000509000000000000" pitchFamily="65" charset="-120"/>
            </a:endParaRPr>
          </a:p>
          <a:p>
            <a:pPr marL="0" lvl="0" indent="0">
              <a:spcBef>
                <a:spcPts val="600"/>
              </a:spcBef>
              <a:spcAft>
                <a:spcPts val="0"/>
              </a:spcAft>
              <a:buNone/>
            </a:pPr>
            <a:endParaRPr lang="zh-TW" altLang="zh-HK" sz="3200" kern="100" dirty="0">
              <a:latin typeface="Times New Roman" panose="02020603050405020304" pitchFamily="18" charset="0"/>
              <a:ea typeface="SimSun" panose="02010600030101010101" pitchFamily="2" charset="-122"/>
            </a:endParaRPr>
          </a:p>
        </p:txBody>
      </p:sp>
      <p:sp>
        <p:nvSpPr>
          <p:cNvPr id="4" name="投影片編號版面配置區 3">
            <a:extLst>
              <a:ext uri="{FF2B5EF4-FFF2-40B4-BE49-F238E27FC236}">
                <a16:creationId xmlns:a16="http://schemas.microsoft.com/office/drawing/2014/main" id="{8EF8F906-B336-426D-A07B-F1BE73E0300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E6A508-BB07-4B8A-901D-15D03AC66BA5}" type="slidenum">
              <a:rPr kumimoji="0" lang="zh-HK"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zh-HK"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pic>
        <p:nvPicPr>
          <p:cNvPr id="7" name="圖片 6">
            <a:extLst>
              <a:ext uri="{FF2B5EF4-FFF2-40B4-BE49-F238E27FC236}">
                <a16:creationId xmlns:a16="http://schemas.microsoft.com/office/drawing/2014/main" id="{D4BD8707-419C-4387-9B1B-5D4244F43C4B}"/>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0473" y="481263"/>
            <a:ext cx="3126706" cy="1034639"/>
          </a:xfrm>
          <a:prstGeom prst="rect">
            <a:avLst/>
          </a:prstGeom>
          <a:noFill/>
          <a:ln>
            <a:noFill/>
          </a:ln>
        </p:spPr>
      </p:pic>
      <p:sp>
        <p:nvSpPr>
          <p:cNvPr id="8" name="文字方塊 7">
            <a:extLst>
              <a:ext uri="{FF2B5EF4-FFF2-40B4-BE49-F238E27FC236}">
                <a16:creationId xmlns:a16="http://schemas.microsoft.com/office/drawing/2014/main" id="{6EB4B35C-ED90-4311-A5FF-CB56481F843A}"/>
              </a:ext>
            </a:extLst>
          </p:cNvPr>
          <p:cNvSpPr txBox="1"/>
          <p:nvPr/>
        </p:nvSpPr>
        <p:spPr>
          <a:xfrm>
            <a:off x="645695" y="1705451"/>
            <a:ext cx="10515600" cy="3447098"/>
          </a:xfrm>
          <a:prstGeom prst="rect">
            <a:avLst/>
          </a:prstGeom>
          <a:noFill/>
          <a:ln>
            <a:solidFill>
              <a:srgbClr val="000099"/>
            </a:solidFill>
          </a:ln>
        </p:spPr>
        <p:txBody>
          <a:bodyPr wrap="square" rtlCol="0">
            <a:spAutoFit/>
          </a:bodyPr>
          <a:lstStyle/>
          <a:p>
            <a:pPr algn="ctr"/>
            <a:r>
              <a:rPr lang="zh-TW" altLang="en-US" sz="3200" b="1" u="sng" kern="100" dirty="0">
                <a:solidFill>
                  <a:srgbClr val="000000"/>
                </a:solidFill>
                <a:effectLst/>
                <a:latin typeface="Times New Roman" panose="02020603050405020304" pitchFamily="18" charset="0"/>
                <a:ea typeface="標楷體" panose="03000509000000000000" pitchFamily="65" charset="-120"/>
              </a:rPr>
              <a:t>澳</a:t>
            </a:r>
            <a:r>
              <a:rPr lang="en-US" altLang="zh-TW" sz="3200" b="1" u="sng" kern="100" dirty="0">
                <a:solidFill>
                  <a:srgbClr val="000000"/>
                </a:solidFill>
                <a:effectLst/>
                <a:latin typeface="Times New Roman" panose="02020603050405020304" pitchFamily="18" charset="0"/>
                <a:ea typeface="標楷體" panose="03000509000000000000" pitchFamily="65" charset="-120"/>
              </a:rPr>
              <a:t>23</a:t>
            </a:r>
            <a:r>
              <a:rPr lang="zh-TW" altLang="en-US" sz="3200" b="1" u="sng" kern="100" dirty="0">
                <a:solidFill>
                  <a:srgbClr val="000000"/>
                </a:solidFill>
                <a:effectLst/>
                <a:latin typeface="Times New Roman" panose="02020603050405020304" pitchFamily="18" charset="0"/>
                <a:ea typeface="標楷體" panose="03000509000000000000" pitchFamily="65" charset="-120"/>
              </a:rPr>
              <a:t>條</a:t>
            </a:r>
            <a:r>
              <a:rPr lang="en-US" altLang="zh-TW" sz="3200" b="1" u="sng" kern="100" dirty="0">
                <a:solidFill>
                  <a:srgbClr val="000000"/>
                </a:solidFill>
                <a:effectLst/>
                <a:latin typeface="Times New Roman" panose="02020603050405020304" pitchFamily="18" charset="0"/>
                <a:ea typeface="標楷體" panose="03000509000000000000" pitchFamily="65" charset="-120"/>
              </a:rPr>
              <a:t>11</a:t>
            </a:r>
            <a:r>
              <a:rPr lang="zh-TW" altLang="en-US" sz="3200" b="1" u="sng" kern="100" dirty="0">
                <a:solidFill>
                  <a:srgbClr val="000000"/>
                </a:solidFill>
                <a:effectLst/>
                <a:latin typeface="Times New Roman" panose="02020603050405020304" pitchFamily="18" charset="0"/>
                <a:ea typeface="標楷體" panose="03000509000000000000" pitchFamily="65" charset="-120"/>
              </a:rPr>
              <a:t>年前立法  </a:t>
            </a:r>
            <a:r>
              <a:rPr lang="en-US" altLang="zh-TW" sz="3200" b="1" u="sng" kern="100" dirty="0">
                <a:solidFill>
                  <a:srgbClr val="000000"/>
                </a:solidFill>
                <a:effectLst/>
                <a:latin typeface="Times New Roman" panose="02020603050405020304" pitchFamily="18" charset="0"/>
                <a:ea typeface="標楷體" panose="03000509000000000000" pitchFamily="65" charset="-120"/>
              </a:rPr>
              <a:t>GDP</a:t>
            </a:r>
            <a:r>
              <a:rPr lang="zh-TW" altLang="en-US" sz="3200" b="1" u="sng" kern="100" dirty="0">
                <a:solidFill>
                  <a:srgbClr val="000000"/>
                </a:solidFill>
                <a:effectLst/>
                <a:latin typeface="Times New Roman" panose="02020603050405020304" pitchFamily="18" charset="0"/>
                <a:ea typeface="標楷體" panose="03000509000000000000" pitchFamily="65" charset="-120"/>
              </a:rPr>
              <a:t>回歸後增近八倍</a:t>
            </a:r>
          </a:p>
          <a:p>
            <a:pPr algn="ctr"/>
            <a:r>
              <a:rPr lang="zh-TW" altLang="en-US" sz="2800" kern="100" dirty="0">
                <a:solidFill>
                  <a:srgbClr val="000000"/>
                </a:solidFill>
                <a:effectLst/>
                <a:latin typeface="Times New Roman" panose="02020603050405020304" pitchFamily="18" charset="0"/>
                <a:ea typeface="標楷體" panose="03000509000000000000" pitchFamily="65" charset="-120"/>
              </a:rPr>
              <a:t>大公報                                                                                     </a:t>
            </a:r>
            <a:r>
              <a:rPr lang="en-US" altLang="zh-TW" sz="2800" kern="100" dirty="0">
                <a:solidFill>
                  <a:srgbClr val="000000"/>
                </a:solidFill>
                <a:effectLst/>
                <a:latin typeface="Times New Roman" panose="02020603050405020304" pitchFamily="18" charset="0"/>
                <a:ea typeface="標楷體" panose="03000509000000000000" pitchFamily="65" charset="-120"/>
              </a:rPr>
              <a:t>2020-05-25</a:t>
            </a:r>
          </a:p>
          <a:p>
            <a:r>
              <a:rPr lang="en-US" altLang="zh-TW" sz="2800" kern="100" dirty="0">
                <a:solidFill>
                  <a:srgbClr val="000000"/>
                </a:solidFill>
                <a:effectLst/>
                <a:latin typeface="Times New Roman" panose="02020603050405020304" pitchFamily="18" charset="0"/>
                <a:ea typeface="標楷體" panose="03000509000000000000" pitchFamily="65" charset="-120"/>
              </a:rPr>
              <a:t>【</a:t>
            </a:r>
            <a:r>
              <a:rPr lang="zh-TW" altLang="en-US" sz="2800" kern="100" dirty="0">
                <a:solidFill>
                  <a:srgbClr val="000000"/>
                </a:solidFill>
                <a:effectLst/>
                <a:latin typeface="Times New Roman" panose="02020603050405020304" pitchFamily="18" charset="0"/>
                <a:ea typeface="標楷體" panose="03000509000000000000" pitchFamily="65" charset="-120"/>
              </a:rPr>
              <a:t>大公報訊</a:t>
            </a:r>
            <a:r>
              <a:rPr lang="en-US" altLang="zh-TW" sz="2800" kern="100" dirty="0">
                <a:solidFill>
                  <a:srgbClr val="000000"/>
                </a:solidFill>
                <a:effectLst/>
                <a:latin typeface="Times New Roman" panose="02020603050405020304" pitchFamily="18" charset="0"/>
                <a:ea typeface="標楷體" panose="03000509000000000000" pitchFamily="65" charset="-120"/>
              </a:rPr>
              <a:t>】</a:t>
            </a:r>
            <a:r>
              <a:rPr lang="zh-TW" altLang="en-US" sz="2800" kern="100" dirty="0">
                <a:solidFill>
                  <a:srgbClr val="000000"/>
                </a:solidFill>
                <a:effectLst/>
                <a:latin typeface="Times New Roman" panose="02020603050405020304" pitchFamily="18" charset="0"/>
                <a:ea typeface="標楷體" panose="03000509000000000000" pitchFamily="65" charset="-120"/>
              </a:rPr>
              <a:t>記者文軒報道：澳門自</a:t>
            </a:r>
            <a:r>
              <a:rPr lang="en-US" altLang="zh-TW" sz="2800" kern="100" dirty="0">
                <a:solidFill>
                  <a:srgbClr val="000000"/>
                </a:solidFill>
                <a:effectLst/>
                <a:latin typeface="Times New Roman" panose="02020603050405020304" pitchFamily="18" charset="0"/>
                <a:ea typeface="標楷體" panose="03000509000000000000" pitchFamily="65" charset="-120"/>
              </a:rPr>
              <a:t>2009</a:t>
            </a:r>
            <a:r>
              <a:rPr lang="zh-TW" altLang="en-US" sz="2800" kern="100" dirty="0">
                <a:solidFill>
                  <a:srgbClr val="000000"/>
                </a:solidFill>
                <a:effectLst/>
                <a:latin typeface="Times New Roman" panose="02020603050405020304" pitchFamily="18" charset="0"/>
                <a:ea typeface="標楷體" panose="03000509000000000000" pitchFamily="65" charset="-120"/>
              </a:rPr>
              <a:t>年通過</a:t>
            </a:r>
            <a:r>
              <a:rPr lang="en-US" altLang="zh-TW" sz="2800" kern="100" dirty="0">
                <a:solidFill>
                  <a:srgbClr val="000000"/>
                </a:solidFill>
                <a:effectLst/>
                <a:latin typeface="Times New Roman" panose="02020603050405020304" pitchFamily="18" charset="0"/>
                <a:ea typeface="標楷體" panose="03000509000000000000" pitchFamily="65" charset="-120"/>
              </a:rPr>
              <a:t>《</a:t>
            </a:r>
            <a:r>
              <a:rPr lang="zh-TW" altLang="en-US" sz="2800" kern="100" dirty="0">
                <a:solidFill>
                  <a:srgbClr val="000000"/>
                </a:solidFill>
                <a:effectLst/>
                <a:latin typeface="Times New Roman" panose="02020603050405020304" pitchFamily="18" charset="0"/>
                <a:ea typeface="標楷體" panose="03000509000000000000" pitchFamily="65" charset="-120"/>
              </a:rPr>
              <a:t>維護國家安全法</a:t>
            </a:r>
            <a:r>
              <a:rPr lang="en-US" altLang="zh-TW" sz="2800" kern="100" dirty="0">
                <a:solidFill>
                  <a:srgbClr val="000000"/>
                </a:solidFill>
                <a:effectLst/>
                <a:latin typeface="Times New Roman" panose="02020603050405020304" pitchFamily="18" charset="0"/>
                <a:ea typeface="標楷體" panose="03000509000000000000" pitchFamily="65" charset="-120"/>
              </a:rPr>
              <a:t>》</a:t>
            </a:r>
            <a:r>
              <a:rPr lang="zh-TW" altLang="en-US" sz="2800" kern="100" dirty="0">
                <a:solidFill>
                  <a:srgbClr val="000000"/>
                </a:solidFill>
                <a:effectLst/>
                <a:latin typeface="Times New Roman" panose="02020603050405020304" pitchFamily="18" charset="0"/>
                <a:ea typeface="標楷體" panose="03000509000000000000" pitchFamily="65" charset="-120"/>
              </a:rPr>
              <a:t>，至今沒有一人因此而被捕，沒有一人被「以言入罪」，沒有所謂的外商撤資，經濟發展欣欣向榮。</a:t>
            </a:r>
          </a:p>
          <a:p>
            <a:r>
              <a:rPr lang="zh-TW" altLang="en-US" sz="2800" kern="100" dirty="0">
                <a:solidFill>
                  <a:srgbClr val="000000"/>
                </a:solidFill>
                <a:effectLst/>
                <a:latin typeface="Times New Roman" panose="02020603050405020304" pitchFamily="18" charset="0"/>
                <a:ea typeface="標楷體" panose="03000509000000000000" pitchFamily="65" charset="-120"/>
              </a:rPr>
              <a:t>        不少香港市民紛紛說，這已足夠證明，只要國家安全得到維護，香港可以和澳門一樣，獲得更好的發展未來。</a:t>
            </a:r>
          </a:p>
          <a:p>
            <a:endParaRPr lang="zh-HK" altLang="en-US" dirty="0"/>
          </a:p>
        </p:txBody>
      </p:sp>
    </p:spTree>
    <p:extLst>
      <p:ext uri="{BB962C8B-B14F-4D97-AF65-F5344CB8AC3E}">
        <p14:creationId xmlns:p14="http://schemas.microsoft.com/office/powerpoint/2010/main" val="169946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8" end="8"/>
                                            </p:txEl>
                                          </p:spTgt>
                                        </p:tgtEl>
                                        <p:attrNameLst>
                                          <p:attrName>style.visibility</p:attrName>
                                        </p:attrNameLst>
                                      </p:cBhvr>
                                      <p:to>
                                        <p:strVal val="visible"/>
                                      </p:to>
                                    </p:set>
                                    <p:animEffect transition="in" filter="fade">
                                      <p:cBhvr>
                                        <p:cTn id="12" dur="500"/>
                                        <p:tgtEl>
                                          <p:spTgt spid="3">
                                            <p:txEl>
                                              <p:pRg st="8" end="8"/>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9" end="9"/>
                                            </p:txEl>
                                          </p:spTgt>
                                        </p:tgtEl>
                                        <p:attrNameLst>
                                          <p:attrName>style.visibility</p:attrName>
                                        </p:attrNameLst>
                                      </p:cBhvr>
                                      <p:to>
                                        <p:strVal val="visible"/>
                                      </p:to>
                                    </p:set>
                                    <p:animEffect transition="in" filter="fade">
                                      <p:cBhvr>
                                        <p:cTn id="16"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圖片 6" descr="一張含有 紅色, 旗, 橙色 的圖片&#10;&#10;自動產生的描述">
            <a:extLst>
              <a:ext uri="{FF2B5EF4-FFF2-40B4-BE49-F238E27FC236}">
                <a16:creationId xmlns:a16="http://schemas.microsoft.com/office/drawing/2014/main" id="{7AC1A4D3-B5D7-416D-9997-52118D72EAB8}"/>
              </a:ext>
            </a:extLst>
          </p:cNvPr>
          <p:cNvPicPr>
            <a:picLocks noChangeAspect="1"/>
          </p:cNvPicPr>
          <p:nvPr/>
        </p:nvPicPr>
        <p:blipFill rotWithShape="1">
          <a:blip r:embed="rId2">
            <a:extLst>
              <a:ext uri="{28A0092B-C50C-407E-A947-70E740481C1C}">
                <a14:useLocalDpi xmlns:a14="http://schemas.microsoft.com/office/drawing/2010/main" val="0"/>
              </a:ext>
            </a:extLst>
          </a:blip>
          <a:srcRect t="8083" b="10689"/>
          <a:stretch/>
        </p:blipFill>
        <p:spPr>
          <a:xfrm>
            <a:off x="20" y="10"/>
            <a:ext cx="12191980" cy="6857990"/>
          </a:xfrm>
          <a:prstGeom prst="rect">
            <a:avLst/>
          </a:prstGeom>
        </p:spPr>
      </p:pic>
      <p:sp>
        <p:nvSpPr>
          <p:cNvPr id="12"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標題 1">
            <a:extLst>
              <a:ext uri="{FF2B5EF4-FFF2-40B4-BE49-F238E27FC236}">
                <a16:creationId xmlns:a16="http://schemas.microsoft.com/office/drawing/2014/main" id="{79D4C75A-3418-4C7C-8590-9ED0CCE2CC5D}"/>
              </a:ext>
            </a:extLst>
          </p:cNvPr>
          <p:cNvSpPr>
            <a:spLocks noGrp="1"/>
          </p:cNvSpPr>
          <p:nvPr>
            <p:ph type="title"/>
          </p:nvPr>
        </p:nvSpPr>
        <p:spPr>
          <a:xfrm>
            <a:off x="8022021" y="3231931"/>
            <a:ext cx="3852041" cy="1834056"/>
          </a:xfrm>
        </p:spPr>
        <p:txBody>
          <a:bodyPr vert="horz" lIns="91440" tIns="45720" rIns="91440" bIns="45720" rtlCol="0" anchor="b">
            <a:normAutofit/>
          </a:bodyPr>
          <a:lstStyle/>
          <a:p>
            <a:pPr marL="228600" lvl="0" indent="-228600" algn="ctr">
              <a:defRPr/>
            </a:pPr>
            <a:r>
              <a:rPr lang="en-US" altLang="zh-TW" sz="3700" b="1">
                <a:effectLst/>
              </a:rPr>
              <a:t>        </a:t>
            </a:r>
            <a:r>
              <a:rPr lang="zh-TW" altLang="en-US" sz="3700" b="1">
                <a:effectLst/>
              </a:rPr>
              <a:t>為什麼要訂立</a:t>
            </a:r>
            <a:r>
              <a:rPr lang="en-US" altLang="zh-TW" sz="3700" b="1">
                <a:effectLst/>
              </a:rPr>
              <a:t>《</a:t>
            </a:r>
            <a:r>
              <a:rPr lang="zh-TW" altLang="en-US" sz="3700" b="1">
                <a:effectLst/>
              </a:rPr>
              <a:t>香港國安法</a:t>
            </a:r>
            <a:r>
              <a:rPr lang="en-US" altLang="zh-TW" sz="3700" b="1">
                <a:effectLst/>
              </a:rPr>
              <a:t>》</a:t>
            </a:r>
            <a:r>
              <a:rPr lang="zh-TW" altLang="en-US" sz="3700" b="1">
                <a:effectLst/>
              </a:rPr>
              <a:t>？</a:t>
            </a:r>
            <a:br>
              <a:rPr lang="en-US" altLang="zh-TW" sz="3700" b="1">
                <a:effectLst/>
              </a:rPr>
            </a:br>
            <a:endParaRPr lang="en-US" altLang="zh-HK" sz="3700"/>
          </a:p>
        </p:txBody>
      </p:sp>
      <p:sp>
        <p:nvSpPr>
          <p:cNvPr id="3" name="文字版面配置區 2">
            <a:extLst>
              <a:ext uri="{FF2B5EF4-FFF2-40B4-BE49-F238E27FC236}">
                <a16:creationId xmlns:a16="http://schemas.microsoft.com/office/drawing/2014/main" id="{96179805-EA8B-45A6-A7E2-5026CE0C35B2}"/>
              </a:ext>
            </a:extLst>
          </p:cNvPr>
          <p:cNvSpPr>
            <a:spLocks noGrp="1"/>
          </p:cNvSpPr>
          <p:nvPr>
            <p:ph type="body" idx="1"/>
          </p:nvPr>
        </p:nvSpPr>
        <p:spPr>
          <a:xfrm>
            <a:off x="7782910" y="5242675"/>
            <a:ext cx="4330262" cy="683284"/>
          </a:xfrm>
        </p:spPr>
        <p:txBody>
          <a:bodyPr vert="horz" lIns="91440" tIns="45720" rIns="91440" bIns="45720" rtlCol="0">
            <a:normAutofit/>
          </a:bodyPr>
          <a:lstStyle/>
          <a:p>
            <a:pPr algn="ctr"/>
            <a:r>
              <a:rPr lang="en-US" altLang="zh-TW" sz="2000" b="1">
                <a:solidFill>
                  <a:schemeClr val="tx1"/>
                </a:solidFill>
                <a:effectLst/>
              </a:rPr>
              <a:t>《</a:t>
            </a:r>
            <a:r>
              <a:rPr lang="zh-TW" altLang="en-US" sz="2000" b="1">
                <a:solidFill>
                  <a:schemeClr val="tx1"/>
                </a:solidFill>
                <a:effectLst/>
              </a:rPr>
              <a:t>香港國安法</a:t>
            </a:r>
            <a:r>
              <a:rPr lang="en-US" altLang="zh-TW" sz="2000" b="1">
                <a:solidFill>
                  <a:schemeClr val="tx1"/>
                </a:solidFill>
                <a:effectLst/>
              </a:rPr>
              <a:t>》</a:t>
            </a:r>
            <a:r>
              <a:rPr lang="zh-TW" altLang="en-US" sz="2000" b="1">
                <a:solidFill>
                  <a:schemeClr val="tx1"/>
                </a:solidFill>
                <a:effectLst/>
              </a:rPr>
              <a:t>保障一國兩制，維護國家安全</a:t>
            </a:r>
            <a:endParaRPr lang="en-US" altLang="zh-HK" sz="2000">
              <a:solidFill>
                <a:schemeClr val="tx1"/>
              </a:solidFill>
            </a:endParaRPr>
          </a:p>
        </p:txBody>
      </p:sp>
      <p:cxnSp>
        <p:nvCxnSpPr>
          <p:cNvPr id="14" name="Straight Connector 13">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5" name="Oval 275">
            <a:extLst>
              <a:ext uri="{FF2B5EF4-FFF2-40B4-BE49-F238E27FC236}">
                <a16:creationId xmlns:a16="http://schemas.microsoft.com/office/drawing/2014/main" id="{1BB3C995-4839-4ABC-A3EE-36E8AA713CA0}"/>
              </a:ext>
            </a:extLst>
          </p:cNvPr>
          <p:cNvSpPr/>
          <p:nvPr/>
        </p:nvSpPr>
        <p:spPr>
          <a:xfrm>
            <a:off x="10556269" y="1652269"/>
            <a:ext cx="1317793" cy="1295242"/>
          </a:xfrm>
          <a:prstGeom prst="ellipse">
            <a:avLst/>
          </a:prstGeom>
          <a:gradFill rotWithShape="0">
            <a:gsLst>
              <a:gs pos="0">
                <a:srgbClr val="C2D69B"/>
              </a:gs>
              <a:gs pos="50000">
                <a:srgbClr val="9BBB59"/>
              </a:gs>
              <a:gs pos="100000">
                <a:srgbClr val="C2D69B"/>
              </a:gs>
            </a:gsLst>
            <a:lin ang="5400000" scaled="1"/>
            <a:tileRect/>
          </a:gradFill>
          <a:ln w="12700" cap="flat" cmpd="sng">
            <a:solidFill>
              <a:srgbClr val="9BBB59"/>
            </a:solidFill>
            <a:prstDash val="solid"/>
            <a:headEnd type="none" w="med" len="med"/>
            <a:tailEnd type="none" w="med" len="med"/>
          </a:ln>
          <a:effectLst>
            <a:outerShdw dist="28398" dir="3806096" algn="ctr" rotWithShape="0">
              <a:srgbClr val="4E6128"/>
            </a:outerShdw>
          </a:effectLst>
        </p:spPr>
        <p:txBody>
          <a:bodyPr wrap="square" upright="1"/>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altLang="zh-TW" sz="4800" b="1" i="0" u="none" strike="noStrike" kern="1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SimSun" panose="02010600030101010101" pitchFamily="2" charset="-122"/>
                <a:cs typeface="新細明體" panose="02020500000000000000" pitchFamily="18" charset="-120"/>
              </a:rPr>
              <a:t>5</a:t>
            </a:r>
            <a:endParaRPr kumimoji="0" lang="zh-TW" altLang="en-US" sz="4800" b="1" i="0" u="none" strike="noStrike" kern="100" cap="none" spc="0" normalizeH="0" baseline="0" noProof="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SimSun" panose="02010600030101010101" pitchFamily="2" charset="-122"/>
              <a:cs typeface="新細明體" panose="02020500000000000000" pitchFamily="18" charset="-120"/>
            </a:endParaRPr>
          </a:p>
        </p:txBody>
      </p:sp>
    </p:spTree>
    <p:extLst>
      <p:ext uri="{BB962C8B-B14F-4D97-AF65-F5344CB8AC3E}">
        <p14:creationId xmlns:p14="http://schemas.microsoft.com/office/powerpoint/2010/main" val="3007441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4426AB7-D619-4515-962A-BC83909EC0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A7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E47DF98-723F-4AAC-ABCF-CACBC438F7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3840" y="256540"/>
            <a:ext cx="11704320" cy="6365239"/>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sp>
      <p:cxnSp>
        <p:nvCxnSpPr>
          <p:cNvPr id="15" name="Straight Connector 14">
            <a:extLst>
              <a:ext uri="{FF2B5EF4-FFF2-40B4-BE49-F238E27FC236}">
                <a16:creationId xmlns:a16="http://schemas.microsoft.com/office/drawing/2014/main" id="{EA29FC7C-9308-4FDE-8DCA-405668055B0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895600" y="5768204"/>
            <a:ext cx="6400800" cy="0"/>
          </a:xfrm>
          <a:prstGeom prst="line">
            <a:avLst/>
          </a:prstGeom>
          <a:ln>
            <a:solidFill>
              <a:srgbClr val="5A7278"/>
            </a:solidFill>
          </a:ln>
        </p:spPr>
        <p:style>
          <a:lnRef idx="1">
            <a:schemeClr val="accent1"/>
          </a:lnRef>
          <a:fillRef idx="0">
            <a:schemeClr val="accent1"/>
          </a:fillRef>
          <a:effectRef idx="0">
            <a:schemeClr val="accent1"/>
          </a:effectRef>
          <a:fontRef idx="minor">
            <a:schemeClr val="tx1"/>
          </a:fontRef>
        </p:style>
      </p:cxnSp>
      <p:sp>
        <p:nvSpPr>
          <p:cNvPr id="2" name="標題 1">
            <a:extLst>
              <a:ext uri="{FF2B5EF4-FFF2-40B4-BE49-F238E27FC236}">
                <a16:creationId xmlns:a16="http://schemas.microsoft.com/office/drawing/2014/main" id="{79D4C75A-3418-4C7C-8590-9ED0CCE2CC5D}"/>
              </a:ext>
            </a:extLst>
          </p:cNvPr>
          <p:cNvSpPr>
            <a:spLocks noGrp="1"/>
          </p:cNvSpPr>
          <p:nvPr>
            <p:ph type="title"/>
          </p:nvPr>
        </p:nvSpPr>
        <p:spPr>
          <a:xfrm>
            <a:off x="1109980" y="4277356"/>
            <a:ext cx="9966960" cy="1560320"/>
          </a:xfrm>
        </p:spPr>
        <p:txBody>
          <a:bodyPr vert="horz" lIns="91440" tIns="45720" rIns="91440" bIns="45720" rtlCol="0" anchor="b">
            <a:normAutofit/>
          </a:bodyPr>
          <a:lstStyle/>
          <a:p>
            <a:pPr marL="228600" marR="0" lvl="0" indent="-228600" algn="ctr" fontAlgn="auto">
              <a:spcAft>
                <a:spcPts val="0"/>
              </a:spcAft>
              <a:tabLst/>
              <a:defRPr/>
            </a:pPr>
            <a:r>
              <a:rPr lang="en-US" altLang="zh-TW" sz="4900" b="1" dirty="0">
                <a:solidFill>
                  <a:srgbClr val="5A7278"/>
                </a:solidFill>
                <a:effectLst/>
                <a:latin typeface="標楷體" panose="03000509000000000000" pitchFamily="65" charset="-120"/>
                <a:ea typeface="標楷體" panose="03000509000000000000" pitchFamily="65" charset="-120"/>
              </a:rPr>
              <a:t>      </a:t>
            </a:r>
            <a:r>
              <a:rPr lang="zh-TW" altLang="en-US" sz="4900" b="1" dirty="0">
                <a:solidFill>
                  <a:srgbClr val="5A7278"/>
                </a:solidFill>
                <a:effectLst/>
                <a:latin typeface="標楷體" panose="03000509000000000000" pitchFamily="65" charset="-120"/>
                <a:ea typeface="標楷體" panose="03000509000000000000" pitchFamily="65" charset="-120"/>
              </a:rPr>
              <a:t>什麼人要害怕</a:t>
            </a:r>
            <a:r>
              <a:rPr lang="en-US" altLang="zh-TW" sz="4900" b="1" dirty="0">
                <a:solidFill>
                  <a:srgbClr val="5A7278"/>
                </a:solidFill>
                <a:effectLst/>
                <a:latin typeface="標楷體" panose="03000509000000000000" pitchFamily="65" charset="-120"/>
                <a:ea typeface="標楷體" panose="03000509000000000000" pitchFamily="65" charset="-120"/>
              </a:rPr>
              <a:t>《</a:t>
            </a:r>
            <a:r>
              <a:rPr lang="zh-TW" altLang="en-US" sz="4900" b="1" dirty="0">
                <a:solidFill>
                  <a:srgbClr val="5A7278"/>
                </a:solidFill>
                <a:effectLst/>
                <a:latin typeface="標楷體" panose="03000509000000000000" pitchFamily="65" charset="-120"/>
                <a:ea typeface="標楷體" panose="03000509000000000000" pitchFamily="65" charset="-120"/>
              </a:rPr>
              <a:t>香港國安法</a:t>
            </a:r>
            <a:r>
              <a:rPr lang="en-US" altLang="zh-TW" sz="4900" b="1" dirty="0">
                <a:solidFill>
                  <a:srgbClr val="5A7278"/>
                </a:solidFill>
                <a:effectLst/>
                <a:latin typeface="標楷體" panose="03000509000000000000" pitchFamily="65" charset="-120"/>
                <a:ea typeface="標楷體" panose="03000509000000000000" pitchFamily="65" charset="-120"/>
              </a:rPr>
              <a:t>》</a:t>
            </a:r>
            <a:r>
              <a:rPr lang="zh-TW" altLang="en-US" sz="4900" b="1" dirty="0">
                <a:solidFill>
                  <a:srgbClr val="5A7278"/>
                </a:solidFill>
                <a:effectLst/>
                <a:latin typeface="標楷體" panose="03000509000000000000" pitchFamily="65" charset="-120"/>
                <a:ea typeface="標楷體" panose="03000509000000000000" pitchFamily="65" charset="-120"/>
              </a:rPr>
              <a:t>？</a:t>
            </a:r>
            <a:br>
              <a:rPr kumimoji="0" lang="en-US" altLang="zh-TW" sz="4900" b="0" i="0" u="none" strike="noStrike" cap="none" spc="0" normalizeH="0" baseline="0" noProof="0" dirty="0">
                <a:ln>
                  <a:noFill/>
                </a:ln>
                <a:solidFill>
                  <a:srgbClr val="5A7278"/>
                </a:solidFill>
                <a:effectLst/>
                <a:uLnTx/>
                <a:uFillTx/>
                <a:latin typeface="標楷體" panose="03000509000000000000" pitchFamily="65" charset="-120"/>
                <a:ea typeface="標楷體" panose="03000509000000000000" pitchFamily="65" charset="-120"/>
              </a:rPr>
            </a:br>
            <a:endParaRPr lang="en-US" altLang="zh-HK" sz="4900" dirty="0">
              <a:solidFill>
                <a:srgbClr val="5A7278"/>
              </a:solidFill>
              <a:latin typeface="標楷體" panose="03000509000000000000" pitchFamily="65" charset="-120"/>
              <a:ea typeface="標楷體" panose="03000509000000000000" pitchFamily="65" charset="-120"/>
            </a:endParaRPr>
          </a:p>
        </p:txBody>
      </p:sp>
      <p:sp>
        <p:nvSpPr>
          <p:cNvPr id="3" name="文字版面配置區 2">
            <a:extLst>
              <a:ext uri="{FF2B5EF4-FFF2-40B4-BE49-F238E27FC236}">
                <a16:creationId xmlns:a16="http://schemas.microsoft.com/office/drawing/2014/main" id="{96179805-EA8B-45A6-A7E2-5026CE0C35B2}"/>
              </a:ext>
            </a:extLst>
          </p:cNvPr>
          <p:cNvSpPr>
            <a:spLocks noGrp="1"/>
          </p:cNvSpPr>
          <p:nvPr>
            <p:ph type="body" idx="1"/>
          </p:nvPr>
        </p:nvSpPr>
        <p:spPr>
          <a:xfrm>
            <a:off x="1709530" y="5799489"/>
            <a:ext cx="8767860" cy="440822"/>
          </a:xfrm>
        </p:spPr>
        <p:txBody>
          <a:bodyPr vert="horz" lIns="91440" tIns="45720" rIns="91440" bIns="45720" rtlCol="0">
            <a:normAutofit/>
          </a:bodyPr>
          <a:lstStyle/>
          <a:p>
            <a:pPr algn="ctr"/>
            <a:r>
              <a:rPr lang="en-US" sz="2000" b="1" spc="-100" dirty="0">
                <a:solidFill>
                  <a:srgbClr val="5A7278"/>
                </a:solidFill>
                <a:effectLst/>
              </a:rPr>
              <a:t>1</a:t>
            </a:r>
            <a:endParaRPr lang="en-US" altLang="zh-TW" sz="2000" dirty="0">
              <a:solidFill>
                <a:srgbClr val="5A7278"/>
              </a:solidFill>
              <a:effectLst/>
            </a:endParaRPr>
          </a:p>
        </p:txBody>
      </p:sp>
      <p:pic>
        <p:nvPicPr>
          <p:cNvPr id="6" name="圖片 5">
            <a:extLst>
              <a:ext uri="{FF2B5EF4-FFF2-40B4-BE49-F238E27FC236}">
                <a16:creationId xmlns:a16="http://schemas.microsoft.com/office/drawing/2014/main" id="{7B6C2CF0-EBA9-4232-891D-B48C67CFE1E0}"/>
              </a:ext>
            </a:extLst>
          </p:cNvPr>
          <p:cNvPicPr>
            <a:picLocks noChangeAspect="1"/>
          </p:cNvPicPr>
          <p:nvPr/>
        </p:nvPicPr>
        <p:blipFill rotWithShape="1">
          <a:blip r:embed="rId2">
            <a:extLst>
              <a:ext uri="{28A0092B-C50C-407E-A947-70E740481C1C}">
                <a14:useLocalDpi xmlns:a14="http://schemas.microsoft.com/office/drawing/2010/main" val="0"/>
              </a:ext>
            </a:extLst>
          </a:blip>
          <a:srcRect r="22268" b="1"/>
          <a:stretch/>
        </p:blipFill>
        <p:spPr>
          <a:xfrm>
            <a:off x="243840" y="256540"/>
            <a:ext cx="11704320" cy="3764276"/>
          </a:xfrm>
          <a:prstGeom prst="rect">
            <a:avLst/>
          </a:prstGeom>
        </p:spPr>
      </p:pic>
      <p:sp>
        <p:nvSpPr>
          <p:cNvPr id="4" name="投影片編號版面配置區 3">
            <a:extLst>
              <a:ext uri="{FF2B5EF4-FFF2-40B4-BE49-F238E27FC236}">
                <a16:creationId xmlns:a16="http://schemas.microsoft.com/office/drawing/2014/main" id="{ACCEE55E-78BA-4655-8484-8ED0F3186EC1}"/>
              </a:ext>
            </a:extLst>
          </p:cNvPr>
          <p:cNvSpPr>
            <a:spLocks noGrp="1"/>
          </p:cNvSpPr>
          <p:nvPr>
            <p:ph type="sldNum" sz="quarter" idx="12"/>
          </p:nvPr>
        </p:nvSpPr>
        <p:spPr>
          <a:xfrm>
            <a:off x="8610600" y="6259585"/>
            <a:ext cx="2743200" cy="365125"/>
          </a:xfrm>
        </p:spPr>
        <p:txBody>
          <a:bodyPr vert="horz" lIns="91440" tIns="45720" rIns="91440" bIns="45720" rtlCol="0" anchor="ctr">
            <a:normAutofit/>
          </a:bodyPr>
          <a:lstStyle/>
          <a:p>
            <a:pPr>
              <a:spcAft>
                <a:spcPts val="600"/>
              </a:spcAft>
              <a:defRPr/>
            </a:pPr>
            <a:fld id="{10E6A508-BB07-4B8A-901D-15D03AC66BA5}" type="slidenum">
              <a:rPr lang="en-US" altLang="zh-HK">
                <a:solidFill>
                  <a:schemeClr val="accent1"/>
                </a:solidFill>
                <a:latin typeface="Calibri" panose="020F0502020204030204"/>
              </a:rPr>
              <a:pPr>
                <a:spcAft>
                  <a:spcPts val="600"/>
                </a:spcAft>
                <a:defRPr/>
              </a:pPr>
              <a:t>3</a:t>
            </a:fld>
            <a:endParaRPr lang="en-US" altLang="zh-HK">
              <a:solidFill>
                <a:schemeClr val="accent1"/>
              </a:solidFill>
              <a:latin typeface="Calibri" panose="020F0502020204030204"/>
            </a:endParaRPr>
          </a:p>
        </p:txBody>
      </p:sp>
    </p:spTree>
    <p:extLst>
      <p:ext uri="{BB962C8B-B14F-4D97-AF65-F5344CB8AC3E}">
        <p14:creationId xmlns:p14="http://schemas.microsoft.com/office/powerpoint/2010/main" val="21326350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5E6DDB8-300A-4B90-BB98-5B47876EFCB5}"/>
              </a:ext>
            </a:extLst>
          </p:cNvPr>
          <p:cNvSpPr>
            <a:spLocks noGrp="1"/>
          </p:cNvSpPr>
          <p:nvPr>
            <p:ph type="title"/>
          </p:nvPr>
        </p:nvSpPr>
        <p:spPr>
          <a:xfrm>
            <a:off x="838200" y="-32931"/>
            <a:ext cx="10515600" cy="1325563"/>
          </a:xfrm>
        </p:spPr>
        <p:txBody>
          <a:bodyPr/>
          <a:lstStyle/>
          <a:p>
            <a:pPr algn="ctr"/>
            <a:r>
              <a:rPr lang="zh-TW" altLang="en-US" sz="4400" kern="100" dirty="0">
                <a:solidFill>
                  <a:srgbClr val="0000FF"/>
                </a:solidFill>
                <a:effectLst/>
                <a:ea typeface="標楷體" panose="03000509000000000000" pitchFamily="65" charset="-120"/>
                <a:cs typeface="Times New Roman" panose="02020603050405020304" pitchFamily="18" charset="0"/>
              </a:rPr>
              <a:t>為什麼要訂立</a:t>
            </a:r>
            <a:r>
              <a:rPr lang="en-US" altLang="zh-TW" sz="4400" kern="100" dirty="0">
                <a:solidFill>
                  <a:srgbClr val="0000FF"/>
                </a:solidFill>
                <a:effectLst/>
                <a:ea typeface="標楷體" panose="03000509000000000000" pitchFamily="65" charset="-120"/>
                <a:cs typeface="Times New Roman" panose="02020603050405020304" pitchFamily="18" charset="0"/>
              </a:rPr>
              <a:t>《</a:t>
            </a:r>
            <a:r>
              <a:rPr lang="zh-TW" altLang="en-US" sz="4400" kern="100" dirty="0">
                <a:solidFill>
                  <a:srgbClr val="0000FF"/>
                </a:solidFill>
                <a:effectLst/>
                <a:ea typeface="標楷體" panose="03000509000000000000" pitchFamily="65" charset="-120"/>
                <a:cs typeface="Times New Roman" panose="02020603050405020304" pitchFamily="18" charset="0"/>
              </a:rPr>
              <a:t>香港國安法</a:t>
            </a:r>
            <a:r>
              <a:rPr lang="en-US" altLang="zh-TW" sz="4400" kern="100" dirty="0">
                <a:solidFill>
                  <a:srgbClr val="0000FF"/>
                </a:solidFill>
                <a:effectLst/>
                <a:ea typeface="標楷體" panose="03000509000000000000" pitchFamily="65" charset="-120"/>
                <a:cs typeface="Times New Roman" panose="02020603050405020304" pitchFamily="18" charset="0"/>
              </a:rPr>
              <a:t>》</a:t>
            </a:r>
            <a:r>
              <a:rPr lang="zh-TW" altLang="en-US" sz="4400" kern="100" dirty="0">
                <a:solidFill>
                  <a:srgbClr val="0000FF"/>
                </a:solidFill>
                <a:effectLst/>
                <a:ea typeface="標楷體" panose="03000509000000000000" pitchFamily="65" charset="-120"/>
                <a:cs typeface="Times New Roman" panose="02020603050405020304" pitchFamily="18" charset="0"/>
              </a:rPr>
              <a:t>？</a:t>
            </a:r>
            <a:endParaRPr lang="zh-HK" altLang="en-US" dirty="0"/>
          </a:p>
        </p:txBody>
      </p:sp>
      <p:sp>
        <p:nvSpPr>
          <p:cNvPr id="3" name="直排文字版面配置區 2">
            <a:extLst>
              <a:ext uri="{FF2B5EF4-FFF2-40B4-BE49-F238E27FC236}">
                <a16:creationId xmlns:a16="http://schemas.microsoft.com/office/drawing/2014/main" id="{944600A2-4D7A-4A26-BC75-5CC9F525DCB6}"/>
              </a:ext>
            </a:extLst>
          </p:cNvPr>
          <p:cNvSpPr>
            <a:spLocks noGrp="1"/>
          </p:cNvSpPr>
          <p:nvPr>
            <p:ph type="body" orient="vert" idx="1"/>
          </p:nvPr>
        </p:nvSpPr>
        <p:spPr>
          <a:xfrm>
            <a:off x="838200" y="1074822"/>
            <a:ext cx="10515600" cy="5783178"/>
          </a:xfrm>
        </p:spPr>
        <p:txBody>
          <a:bodyPr vert="horz">
            <a:normAutofit fontScale="85000" lnSpcReduction="10000"/>
          </a:bodyPr>
          <a:lstStyle/>
          <a:p>
            <a:pPr marL="342900" lvl="0" indent="-342900">
              <a:lnSpc>
                <a:spcPts val="3200"/>
              </a:lnSpc>
              <a:spcBef>
                <a:spcPts val="1200"/>
              </a:spcBef>
              <a:spcAft>
                <a:spcPts val="0"/>
              </a:spcAft>
              <a:buFont typeface="Wingdings" panose="05000000000000000000" pitchFamily="2" charset="2"/>
              <a:buChar char="§"/>
            </a:pPr>
            <a:r>
              <a:rPr lang="zh-TW" altLang="en-US" sz="2100" kern="100" dirty="0">
                <a:latin typeface="Times New Roman" panose="02020603050405020304" pitchFamily="18" charset="0"/>
                <a:ea typeface="標楷體" panose="03000509000000000000" pitchFamily="65" charset="-120"/>
                <a:cs typeface="Times New Roman" panose="02020603050405020304" pitchFamily="18" charset="0"/>
              </a:rPr>
              <a:t>前面曾提過立法維護國家安全是香港應有之義和憲政責任。但經過了</a:t>
            </a:r>
            <a:r>
              <a:rPr lang="en-US" altLang="zh-TW" sz="2100" kern="100" dirty="0">
                <a:latin typeface="Times New Roman" panose="02020603050405020304" pitchFamily="18" charset="0"/>
                <a:ea typeface="標楷體" panose="03000509000000000000" pitchFamily="65" charset="-120"/>
                <a:cs typeface="Times New Roman" panose="02020603050405020304" pitchFamily="18" charset="0"/>
              </a:rPr>
              <a:t>24</a:t>
            </a:r>
            <a:r>
              <a:rPr lang="zh-TW" altLang="en-US" sz="2100" kern="100" dirty="0">
                <a:latin typeface="Times New Roman" panose="02020603050405020304" pitchFamily="18" charset="0"/>
                <a:ea typeface="標楷體" panose="03000509000000000000" pitchFamily="65" charset="-120"/>
                <a:cs typeface="Times New Roman" panose="02020603050405020304" pitchFamily="18" charset="0"/>
              </a:rPr>
              <a:t>年，仍無法為</a:t>
            </a:r>
            <a:r>
              <a:rPr lang="en-US" altLang="zh-TW" sz="2100" kern="1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100" kern="100" dirty="0">
                <a:latin typeface="Times New Roman" panose="02020603050405020304" pitchFamily="18" charset="0"/>
                <a:ea typeface="標楷體" panose="03000509000000000000" pitchFamily="65" charset="-120"/>
                <a:cs typeface="Times New Roman" panose="02020603050405020304" pitchFamily="18" charset="0"/>
              </a:rPr>
              <a:t>基本法</a:t>
            </a:r>
            <a:r>
              <a:rPr lang="en-US" altLang="zh-TW" sz="2100" kern="100" dirty="0">
                <a:latin typeface="Times New Roman" panose="02020603050405020304" pitchFamily="18" charset="0"/>
                <a:ea typeface="標楷體" panose="03000509000000000000" pitchFamily="65" charset="-120"/>
                <a:cs typeface="Times New Roman" panose="02020603050405020304" pitchFamily="18" charset="0"/>
              </a:rPr>
              <a:t>》23</a:t>
            </a:r>
            <a:r>
              <a:rPr lang="zh-TW" altLang="en-US" sz="2100" kern="100" dirty="0">
                <a:latin typeface="Times New Roman" panose="02020603050405020304" pitchFamily="18" charset="0"/>
                <a:ea typeface="標楷體" panose="03000509000000000000" pitchFamily="65" charset="-120"/>
                <a:cs typeface="Times New Roman" panose="02020603050405020304" pitchFamily="18" charset="0"/>
              </a:rPr>
              <a:t>條進行立法，全國人民代表大會於是在</a:t>
            </a:r>
            <a:r>
              <a:rPr lang="en-US" altLang="zh-TW" sz="2100" kern="100" dirty="0">
                <a:latin typeface="Times New Roman" panose="02020603050405020304" pitchFamily="18" charset="0"/>
                <a:ea typeface="標楷體" panose="03000509000000000000" pitchFamily="65" charset="-120"/>
                <a:cs typeface="Times New Roman" panose="02020603050405020304" pitchFamily="18" charset="0"/>
              </a:rPr>
              <a:t>2020</a:t>
            </a:r>
            <a:r>
              <a:rPr lang="zh-TW" altLang="en-US" sz="2100" kern="100" dirty="0">
                <a:latin typeface="Times New Roman" panose="02020603050405020304" pitchFamily="18" charset="0"/>
                <a:ea typeface="標楷體" panose="03000509000000000000" pitchFamily="65" charset="-120"/>
                <a:cs typeface="Times New Roman" panose="02020603050405020304" pitchFamily="18" charset="0"/>
              </a:rPr>
              <a:t>年決定和訂立</a:t>
            </a:r>
            <a:r>
              <a:rPr lang="en-US" altLang="zh-TW" sz="2100" kern="1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100" kern="100" dirty="0">
                <a:latin typeface="Times New Roman" panose="02020603050405020304" pitchFamily="18" charset="0"/>
                <a:ea typeface="標楷體" panose="03000509000000000000" pitchFamily="65" charset="-120"/>
                <a:cs typeface="Times New Roman" panose="02020603050405020304" pitchFamily="18" charset="0"/>
              </a:rPr>
              <a:t>香港國安法</a:t>
            </a:r>
            <a:r>
              <a:rPr lang="en-US" altLang="zh-TW" sz="2100" kern="1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100" kern="100" dirty="0">
                <a:latin typeface="Times New Roman" panose="02020603050405020304" pitchFamily="18" charset="0"/>
                <a:ea typeface="標楷體" panose="03000509000000000000" pitchFamily="65" charset="-120"/>
                <a:cs typeface="Times New Roman" panose="02020603050405020304" pitchFamily="18" charset="0"/>
              </a:rPr>
              <a:t>，其主要原因是什麼呢？</a:t>
            </a:r>
            <a:endParaRPr lang="en-US" altLang="zh-TW" sz="2100" kern="100" dirty="0">
              <a:latin typeface="Times New Roman" panose="02020603050405020304" pitchFamily="18" charset="0"/>
              <a:ea typeface="標楷體" panose="03000509000000000000" pitchFamily="65" charset="-120"/>
              <a:cs typeface="Times New Roman" panose="02020603050405020304" pitchFamily="18" charset="0"/>
            </a:endParaRPr>
          </a:p>
          <a:p>
            <a:pPr marL="342900" lvl="0" indent="-342900">
              <a:lnSpc>
                <a:spcPts val="3200"/>
              </a:lnSpc>
              <a:spcBef>
                <a:spcPts val="1200"/>
              </a:spcBef>
              <a:spcAft>
                <a:spcPts val="0"/>
              </a:spcAft>
              <a:buFont typeface="Wingdings" panose="05000000000000000000" pitchFamily="2" charset="2"/>
              <a:buChar char="§"/>
            </a:pPr>
            <a:endParaRPr lang="en-US" altLang="zh-TW" sz="2100" kern="100" dirty="0">
              <a:latin typeface="Times New Roman" panose="02020603050405020304" pitchFamily="18" charset="0"/>
              <a:ea typeface="標楷體" panose="03000509000000000000" pitchFamily="65" charset="-120"/>
              <a:cs typeface="Times New Roman" panose="02020603050405020304" pitchFamily="18" charset="0"/>
            </a:endParaRPr>
          </a:p>
          <a:p>
            <a:pPr marL="342900" lvl="0" indent="-342900">
              <a:lnSpc>
                <a:spcPts val="3200"/>
              </a:lnSpc>
              <a:spcBef>
                <a:spcPts val="1200"/>
              </a:spcBef>
              <a:spcAft>
                <a:spcPts val="0"/>
              </a:spcAft>
              <a:buFont typeface="Wingdings" panose="05000000000000000000" pitchFamily="2" charset="2"/>
              <a:buChar char="§"/>
            </a:pPr>
            <a:endParaRPr lang="en-US" altLang="zh-TW" sz="2100" kern="100" dirty="0">
              <a:latin typeface="Times New Roman" panose="02020603050405020304" pitchFamily="18" charset="0"/>
              <a:ea typeface="標楷體" panose="03000509000000000000" pitchFamily="65" charset="-120"/>
              <a:cs typeface="Times New Roman" panose="02020603050405020304" pitchFamily="18" charset="0"/>
            </a:endParaRPr>
          </a:p>
          <a:p>
            <a:pPr marL="342900" lvl="0" indent="-342900">
              <a:lnSpc>
                <a:spcPts val="3200"/>
              </a:lnSpc>
              <a:spcBef>
                <a:spcPts val="1200"/>
              </a:spcBef>
              <a:spcAft>
                <a:spcPts val="0"/>
              </a:spcAft>
              <a:buFont typeface="Wingdings" panose="05000000000000000000" pitchFamily="2" charset="2"/>
              <a:buChar char="§"/>
            </a:pPr>
            <a:endParaRPr lang="en-US" altLang="zh-TW" sz="2100" kern="100" dirty="0">
              <a:latin typeface="Times New Roman" panose="02020603050405020304" pitchFamily="18" charset="0"/>
              <a:ea typeface="標楷體" panose="03000509000000000000" pitchFamily="65" charset="-120"/>
              <a:cs typeface="Times New Roman" panose="02020603050405020304" pitchFamily="18" charset="0"/>
            </a:endParaRPr>
          </a:p>
          <a:p>
            <a:pPr marL="0" lvl="0" indent="0">
              <a:spcBef>
                <a:spcPts val="600"/>
              </a:spcBef>
              <a:spcAft>
                <a:spcPts val="0"/>
              </a:spcAft>
              <a:buNone/>
            </a:pPr>
            <a:endParaRPr lang="en-US" altLang="zh-TW" sz="3200" kern="100" dirty="0">
              <a:latin typeface="Times New Roman" panose="02020603050405020304" pitchFamily="18" charset="0"/>
              <a:ea typeface="標楷體" panose="03000509000000000000" pitchFamily="65" charset="-120"/>
              <a:cs typeface="Times New Roman" panose="02020603050405020304" pitchFamily="18" charset="0"/>
            </a:endParaRPr>
          </a:p>
          <a:p>
            <a:pPr marL="0" lvl="0" indent="0">
              <a:spcBef>
                <a:spcPts val="600"/>
              </a:spcBef>
              <a:spcAft>
                <a:spcPts val="0"/>
              </a:spcAft>
              <a:buNone/>
            </a:pPr>
            <a:endParaRPr lang="en-US" altLang="zh-TW" sz="3200" kern="100" dirty="0">
              <a:latin typeface="Times New Roman" panose="02020603050405020304" pitchFamily="18" charset="0"/>
              <a:ea typeface="SimSun" panose="02010600030101010101" pitchFamily="2" charset="-122"/>
            </a:endParaRPr>
          </a:p>
          <a:p>
            <a:pPr marL="0" lvl="0" indent="0">
              <a:spcBef>
                <a:spcPts val="600"/>
              </a:spcBef>
              <a:spcAft>
                <a:spcPts val="0"/>
              </a:spcAft>
              <a:buNone/>
            </a:pPr>
            <a:endParaRPr lang="en-US" altLang="zh-TW" sz="3200" kern="100" dirty="0">
              <a:latin typeface="Times New Roman" panose="02020603050405020304" pitchFamily="18" charset="0"/>
              <a:ea typeface="SimSun" panose="02010600030101010101" pitchFamily="2" charset="-122"/>
            </a:endParaRPr>
          </a:p>
          <a:p>
            <a:pPr marL="0" lvl="0" indent="0">
              <a:spcBef>
                <a:spcPts val="600"/>
              </a:spcBef>
              <a:spcAft>
                <a:spcPts val="0"/>
              </a:spcAft>
              <a:buNone/>
            </a:pPr>
            <a:endParaRPr lang="en-US" altLang="zh-TW" sz="3200" kern="100" dirty="0">
              <a:latin typeface="Times New Roman" panose="02020603050405020304" pitchFamily="18" charset="0"/>
              <a:ea typeface="SimSun" panose="02010600030101010101" pitchFamily="2" charset="-122"/>
            </a:endParaRPr>
          </a:p>
          <a:p>
            <a:pPr marL="0" lvl="0" indent="0" algn="just">
              <a:buNone/>
              <a:tabLst>
                <a:tab pos="450215" algn="l"/>
              </a:tabLst>
            </a:pPr>
            <a:endParaRPr lang="en-US" altLang="zh-TW" sz="2600" kern="100" dirty="0">
              <a:latin typeface="Times New Roman" panose="02020603050405020304" pitchFamily="18" charset="0"/>
              <a:ea typeface="標楷體" panose="03000509000000000000" pitchFamily="65" charset="-120"/>
              <a:cs typeface="Wingdings" panose="05000000000000000000" pitchFamily="2" charset="2"/>
            </a:endParaRPr>
          </a:p>
          <a:p>
            <a:pPr lvl="0" algn="just">
              <a:buFont typeface="Wingdings" panose="05000000000000000000" pitchFamily="2" charset="2"/>
              <a:buChar char="§"/>
              <a:tabLst>
                <a:tab pos="450215" algn="l"/>
              </a:tabLst>
            </a:pPr>
            <a:r>
              <a:rPr lang="zh-TW" altLang="en-US" sz="2600" kern="100" dirty="0">
                <a:latin typeface="Times New Roman" panose="02020603050405020304" pitchFamily="18" charset="0"/>
                <a:ea typeface="標楷體" panose="03000509000000000000" pitchFamily="65" charset="-120"/>
                <a:cs typeface="Wingdings" panose="05000000000000000000" pitchFamily="2" charset="2"/>
              </a:rPr>
              <a:t>試解釋</a:t>
            </a:r>
            <a:r>
              <a:rPr lang="en-US" altLang="zh-TW" sz="2600" kern="100" dirty="0">
                <a:latin typeface="Times New Roman" panose="02020603050405020304" pitchFamily="18" charset="0"/>
                <a:ea typeface="標楷體" panose="03000509000000000000" pitchFamily="65" charset="-120"/>
                <a:cs typeface="Wingdings" panose="05000000000000000000" pitchFamily="2" charset="2"/>
              </a:rPr>
              <a:t>《</a:t>
            </a:r>
            <a:r>
              <a:rPr lang="zh-TW" altLang="en-US" sz="2600" kern="100" dirty="0">
                <a:latin typeface="Times New Roman" panose="02020603050405020304" pitchFamily="18" charset="0"/>
                <a:ea typeface="標楷體" panose="03000509000000000000" pitchFamily="65" charset="-120"/>
                <a:cs typeface="Wingdings" panose="05000000000000000000" pitchFamily="2" charset="2"/>
              </a:rPr>
              <a:t>香港國安法</a:t>
            </a:r>
            <a:r>
              <a:rPr lang="en-US" altLang="zh-TW" sz="2600" kern="100" dirty="0">
                <a:latin typeface="Times New Roman" panose="02020603050405020304" pitchFamily="18" charset="0"/>
                <a:ea typeface="標楷體" panose="03000509000000000000" pitchFamily="65" charset="-120"/>
                <a:cs typeface="Wingdings" panose="05000000000000000000" pitchFamily="2" charset="2"/>
              </a:rPr>
              <a:t>》</a:t>
            </a:r>
            <a:r>
              <a:rPr lang="zh-TW" altLang="en-US" sz="2600" kern="100" dirty="0">
                <a:latin typeface="Times New Roman" panose="02020603050405020304" pitchFamily="18" charset="0"/>
                <a:ea typeface="標楷體" panose="03000509000000000000" pitchFamily="65" charset="-120"/>
                <a:cs typeface="Wingdings" panose="05000000000000000000" pitchFamily="2" charset="2"/>
              </a:rPr>
              <a:t>旨在解決什麼香港目前最嚴重、最突出的風險。</a:t>
            </a:r>
            <a:endParaRPr lang="zh-TW" altLang="zh-HK" sz="2600" kern="100" dirty="0">
              <a:latin typeface="Times New Roman" panose="02020603050405020304" pitchFamily="18" charset="0"/>
              <a:ea typeface="SimSun" panose="02010600030101010101" pitchFamily="2" charset="-122"/>
              <a:cs typeface="Wingdings" panose="05000000000000000000" pitchFamily="2" charset="2"/>
            </a:endParaRPr>
          </a:p>
          <a:p>
            <a:pPr marL="0" lvl="0" indent="0">
              <a:spcBef>
                <a:spcPts val="300"/>
              </a:spcBef>
              <a:spcAft>
                <a:spcPts val="0"/>
              </a:spcAft>
              <a:buNone/>
            </a:pPr>
            <a:r>
              <a:rPr lang="en-US" altLang="zh-TW" sz="3200" kern="100" dirty="0">
                <a:solidFill>
                  <a:srgbClr val="FF0000"/>
                </a:solidFill>
                <a:latin typeface="Times New Roman" panose="02020603050405020304" pitchFamily="18" charset="0"/>
                <a:ea typeface="標楷體" panose="03000509000000000000" pitchFamily="65" charset="-120"/>
              </a:rPr>
              <a:t>__________________________________________________________</a:t>
            </a:r>
            <a:endParaRPr lang="en-US" altLang="zh-TW" sz="3200" u="sng" kern="100" dirty="0">
              <a:solidFill>
                <a:srgbClr val="FF0000"/>
              </a:solidFill>
              <a:latin typeface="Times New Roman" panose="02020603050405020304" pitchFamily="18" charset="0"/>
              <a:ea typeface="標楷體" panose="03000509000000000000" pitchFamily="65" charset="-120"/>
            </a:endParaRPr>
          </a:p>
          <a:p>
            <a:pPr marL="0" lvl="0" indent="0">
              <a:spcBef>
                <a:spcPts val="600"/>
              </a:spcBef>
              <a:spcAft>
                <a:spcPts val="0"/>
              </a:spcAft>
              <a:buNone/>
            </a:pPr>
            <a:endParaRPr lang="zh-TW" altLang="zh-HK" sz="3200" kern="100" dirty="0">
              <a:latin typeface="Times New Roman" panose="02020603050405020304" pitchFamily="18" charset="0"/>
              <a:ea typeface="SimSun" panose="02010600030101010101" pitchFamily="2" charset="-122"/>
            </a:endParaRPr>
          </a:p>
        </p:txBody>
      </p:sp>
      <p:sp>
        <p:nvSpPr>
          <p:cNvPr id="4" name="投影片編號版面配置區 3">
            <a:extLst>
              <a:ext uri="{FF2B5EF4-FFF2-40B4-BE49-F238E27FC236}">
                <a16:creationId xmlns:a16="http://schemas.microsoft.com/office/drawing/2014/main" id="{8EF8F906-B336-426D-A07B-F1BE73E0300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E6A508-BB07-4B8A-901D-15D03AC66BA5}" type="slidenum">
              <a:rPr kumimoji="0" lang="zh-HK"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zh-HK" altLang="en-US" sz="1200" b="0" i="0" u="none" strike="noStrike" kern="1200" cap="none" spc="0" normalizeH="0" baseline="0" noProof="0" dirty="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
        <p:nvSpPr>
          <p:cNvPr id="8" name="文字方塊 7">
            <a:extLst>
              <a:ext uri="{FF2B5EF4-FFF2-40B4-BE49-F238E27FC236}">
                <a16:creationId xmlns:a16="http://schemas.microsoft.com/office/drawing/2014/main" id="{6EB4B35C-ED90-4311-A5FF-CB56481F843A}"/>
              </a:ext>
            </a:extLst>
          </p:cNvPr>
          <p:cNvSpPr txBox="1"/>
          <p:nvPr/>
        </p:nvSpPr>
        <p:spPr>
          <a:xfrm>
            <a:off x="934363" y="2232532"/>
            <a:ext cx="10108119" cy="2964914"/>
          </a:xfrm>
          <a:prstGeom prst="rect">
            <a:avLst/>
          </a:prstGeom>
          <a:noFill/>
          <a:ln>
            <a:solidFill>
              <a:srgbClr val="000099"/>
            </a:solidFill>
          </a:ln>
        </p:spPr>
        <p:txBody>
          <a:bodyPr wrap="square" rtlCol="0">
            <a:spAutoFit/>
          </a:bodyPr>
          <a:lstStyle/>
          <a:p>
            <a:pPr indent="304800">
              <a:lnSpc>
                <a:spcPts val="3800"/>
              </a:lnSpc>
            </a:pPr>
            <a:r>
              <a:rPr lang="zh-TW" altLang="zh-HK" sz="2600" kern="100" dirty="0">
                <a:effectLst/>
                <a:latin typeface="Times New Roman" panose="02020603050405020304" pitchFamily="18" charset="0"/>
                <a:ea typeface="標楷體" panose="03000509000000000000" pitchFamily="65" charset="-120"/>
              </a:rPr>
              <a:t>國家安全的範圍十分廣泛，除了政治安全、國土安全、軍事安全等傳統安全領域外，還包括金融安全、生物安全、網絡安全等。</a:t>
            </a:r>
            <a:r>
              <a:rPr lang="zh-TW" altLang="zh-HK" sz="2600" b="1" kern="100" dirty="0">
                <a:effectLst/>
                <a:latin typeface="Times New Roman" panose="02020603050405020304" pitchFamily="18" charset="0"/>
                <a:ea typeface="標楷體" panose="03000509000000000000" pitchFamily="65" charset="-120"/>
              </a:rPr>
              <a:t>《香港國安法》</a:t>
            </a:r>
            <a:r>
              <a:rPr lang="zh-TW" altLang="zh-HK" sz="2600" b="1" u="sng" kern="100" dirty="0">
                <a:effectLst/>
                <a:latin typeface="Times New Roman" panose="02020603050405020304" pitchFamily="18" charset="0"/>
                <a:ea typeface="標楷體" panose="03000509000000000000" pitchFamily="65" charset="-120"/>
              </a:rPr>
              <a:t>旨在解決香港目前最嚴重、最突出的風險</a:t>
            </a:r>
            <a:r>
              <a:rPr lang="zh-TW" altLang="zh-HK" sz="2600" kern="100" dirty="0">
                <a:effectLst/>
                <a:latin typeface="Times New Roman" panose="02020603050405020304" pitchFamily="18" charset="0"/>
                <a:ea typeface="標楷體" panose="03000509000000000000" pitchFamily="65" charset="-120"/>
              </a:rPr>
              <a:t>，只針對極少數違法的人。</a:t>
            </a:r>
            <a:endParaRPr lang="zh-TW" altLang="zh-HK" sz="2600" kern="100" dirty="0">
              <a:effectLst/>
              <a:latin typeface="Times New Roman" panose="02020603050405020304" pitchFamily="18" charset="0"/>
              <a:ea typeface="SimSun" panose="02010600030101010101" pitchFamily="2" charset="-122"/>
            </a:endParaRPr>
          </a:p>
          <a:p>
            <a:pPr algn="r"/>
            <a:endParaRPr lang="en-US" altLang="zh-TW" sz="2000" kern="100" dirty="0">
              <a:effectLst/>
              <a:latin typeface="Times New Roman" panose="02020603050405020304" pitchFamily="18" charset="0"/>
              <a:ea typeface="標楷體" panose="03000509000000000000" pitchFamily="65" charset="-120"/>
            </a:endParaRPr>
          </a:p>
          <a:p>
            <a:pPr algn="r"/>
            <a:r>
              <a:rPr lang="zh-TW" altLang="zh-HK" sz="2000" i="1" kern="100" dirty="0">
                <a:effectLst/>
                <a:latin typeface="Times New Roman" panose="02020603050405020304" pitchFamily="18" charset="0"/>
                <a:ea typeface="標楷體" panose="03000509000000000000" pitchFamily="65" charset="-120"/>
              </a:rPr>
              <a:t>《中華人民共和國香港特別行政區維護國家安全法》小冊子，香港政府新聞處</a:t>
            </a:r>
            <a:endParaRPr lang="zh-TW" altLang="zh-HK" sz="2000" i="1" kern="100" dirty="0">
              <a:effectLst/>
              <a:latin typeface="Times New Roman" panose="02020603050405020304" pitchFamily="18" charset="0"/>
              <a:ea typeface="SimSun" panose="02010600030101010101" pitchFamily="2" charset="-122"/>
            </a:endParaRPr>
          </a:p>
          <a:p>
            <a:pPr algn="r"/>
            <a:r>
              <a:rPr lang="zh-TW" altLang="zh-HK" sz="2000" i="1" kern="100" dirty="0">
                <a:effectLst/>
                <a:latin typeface="Times New Roman" panose="02020603050405020304" pitchFamily="18" charset="0"/>
                <a:ea typeface="標楷體" panose="03000509000000000000" pitchFamily="65" charset="-120"/>
                <a:cs typeface="Times New Roman" panose="02020603050405020304" pitchFamily="18" charset="0"/>
              </a:rPr>
              <a:t>資料來源：</a:t>
            </a:r>
            <a:r>
              <a:rPr lang="en-US" altLang="zh-HK" sz="2000" i="1" u="sng" kern="100" dirty="0">
                <a:solidFill>
                  <a:srgbClr val="3333FF"/>
                </a:solidFill>
                <a:effectLst/>
                <a:latin typeface="Times New Roman" panose="02020603050405020304" pitchFamily="18" charset="0"/>
                <a:ea typeface="標楷體" panose="03000509000000000000" pitchFamily="65" charset="-120"/>
                <a:hlinkClick r:id="rId2">
                  <a:extLst>
                    <a:ext uri="{A12FA001-AC4F-418D-AE19-62706E023703}">
                      <ahyp:hlinkClr xmlns:ahyp="http://schemas.microsoft.com/office/drawing/2018/hyperlinkcolor" val="tx"/>
                    </a:ext>
                  </a:extLst>
                </a:hlinkClick>
              </a:rPr>
              <a:t>https://www.isd.gov.hk/nationalsecurity/chi/pdf/NSL_QnA_Book.pdf</a:t>
            </a:r>
            <a:endParaRPr kumimoji="0" lang="zh-HK" altLang="en-US" sz="2000" b="0" i="1" u="none" strike="noStrike" kern="1200" cap="none" spc="0" normalizeH="0" baseline="0" noProof="0" dirty="0">
              <a:ln>
                <a:noFill/>
              </a:ln>
              <a:solidFill>
                <a:srgbClr val="3333FF"/>
              </a:solidFill>
              <a:effectLst/>
              <a:uLnTx/>
              <a:uFillTx/>
              <a:latin typeface="Calibri" panose="020F0502020204030204"/>
              <a:ea typeface="新細明體" panose="02020500000000000000" pitchFamily="18" charset="-120"/>
            </a:endParaRPr>
          </a:p>
        </p:txBody>
      </p:sp>
    </p:spTree>
    <p:extLst>
      <p:ext uri="{BB962C8B-B14F-4D97-AF65-F5344CB8AC3E}">
        <p14:creationId xmlns:p14="http://schemas.microsoft.com/office/powerpoint/2010/main" val="86609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8">
                                            <p:txEl>
                                              <p:pRg st="0" end="0"/>
                                            </p:txEl>
                                          </p:spTgt>
                                        </p:tgtEl>
                                        <p:attrNameLst>
                                          <p:attrName>style.visibility</p:attrName>
                                        </p:attrNameLst>
                                      </p:cBhvr>
                                      <p:to>
                                        <p:strVal val="visible"/>
                                      </p:to>
                                    </p:set>
                                    <p:animEffect transition="in" filter="fade">
                                      <p:cBhvr>
                                        <p:cTn id="16" dur="500"/>
                                        <p:tgtEl>
                                          <p:spTgt spid="8">
                                            <p:txEl>
                                              <p:pRg st="0" end="0"/>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Effect transition="in" filter="fade">
                                      <p:cBhvr>
                                        <p:cTn id="19" dur="500"/>
                                        <p:tgtEl>
                                          <p:spTgt spid="8">
                                            <p:txEl>
                                              <p:pRg st="2" end="2"/>
                                            </p:txEl>
                                          </p:spTgt>
                                        </p:tgtEl>
                                      </p:cBhvr>
                                    </p:animEffect>
                                  </p:childTnLst>
                                </p:cTn>
                              </p:par>
                            </p:childTnLst>
                          </p:cTn>
                        </p:par>
                        <p:par>
                          <p:cTn id="20" fill="hold">
                            <p:stCondLst>
                              <p:cond delay="1000"/>
                            </p:stCondLst>
                            <p:childTnLst>
                              <p:par>
                                <p:cTn id="21" presetID="10" presetClass="entr" presetSubtype="0" fill="hold" nodeType="after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animEffect transition="in" filter="fade">
                                      <p:cBhvr>
                                        <p:cTn id="28" dur="500"/>
                                        <p:tgtEl>
                                          <p:spTgt spid="3">
                                            <p:txEl>
                                              <p:pRg st="9" end="9"/>
                                            </p:txEl>
                                          </p:spTgt>
                                        </p:tgtEl>
                                      </p:cBhvr>
                                    </p:animEffect>
                                  </p:childTnLst>
                                </p:cTn>
                              </p:par>
                            </p:childTnLst>
                          </p:cTn>
                        </p:par>
                        <p:par>
                          <p:cTn id="29" fill="hold">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fade">
                                      <p:cBhvr>
                                        <p:cTn id="3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5E6DDB8-300A-4B90-BB98-5B47876EFCB5}"/>
              </a:ext>
            </a:extLst>
          </p:cNvPr>
          <p:cNvSpPr>
            <a:spLocks noGrp="1"/>
          </p:cNvSpPr>
          <p:nvPr>
            <p:ph type="title"/>
          </p:nvPr>
        </p:nvSpPr>
        <p:spPr>
          <a:xfrm>
            <a:off x="838200" y="37913"/>
            <a:ext cx="10515600" cy="1325563"/>
          </a:xfrm>
        </p:spPr>
        <p:txBody>
          <a:bodyPr/>
          <a:lstStyle/>
          <a:p>
            <a:pPr algn="ctr"/>
            <a:r>
              <a:rPr lang="zh-TW" altLang="en-US" sz="4400" kern="100" dirty="0">
                <a:solidFill>
                  <a:srgbClr val="0000FF"/>
                </a:solidFill>
                <a:effectLst/>
                <a:ea typeface="標楷體" panose="03000509000000000000" pitchFamily="65" charset="-120"/>
                <a:cs typeface="Times New Roman" panose="02020603050405020304" pitchFamily="18" charset="0"/>
              </a:rPr>
              <a:t>為什麼要訂立</a:t>
            </a:r>
            <a:r>
              <a:rPr lang="en-US" altLang="zh-TW" sz="4400" kern="100" dirty="0">
                <a:solidFill>
                  <a:srgbClr val="0000FF"/>
                </a:solidFill>
                <a:effectLst/>
                <a:ea typeface="標楷體" panose="03000509000000000000" pitchFamily="65" charset="-120"/>
                <a:cs typeface="Times New Roman" panose="02020603050405020304" pitchFamily="18" charset="0"/>
              </a:rPr>
              <a:t>《</a:t>
            </a:r>
            <a:r>
              <a:rPr lang="zh-TW" altLang="en-US" sz="4400" kern="100" dirty="0">
                <a:solidFill>
                  <a:srgbClr val="0000FF"/>
                </a:solidFill>
                <a:effectLst/>
                <a:ea typeface="標楷體" panose="03000509000000000000" pitchFamily="65" charset="-120"/>
                <a:cs typeface="Times New Roman" panose="02020603050405020304" pitchFamily="18" charset="0"/>
              </a:rPr>
              <a:t>香港國安法</a:t>
            </a:r>
            <a:r>
              <a:rPr lang="en-US" altLang="zh-TW" sz="4400" kern="100" dirty="0">
                <a:solidFill>
                  <a:srgbClr val="0000FF"/>
                </a:solidFill>
                <a:effectLst/>
                <a:ea typeface="標楷體" panose="03000509000000000000" pitchFamily="65" charset="-120"/>
                <a:cs typeface="Times New Roman" panose="02020603050405020304" pitchFamily="18" charset="0"/>
              </a:rPr>
              <a:t>》</a:t>
            </a:r>
            <a:r>
              <a:rPr lang="zh-TW" altLang="en-US" sz="4400" kern="100" dirty="0">
                <a:solidFill>
                  <a:srgbClr val="0000FF"/>
                </a:solidFill>
                <a:effectLst/>
                <a:ea typeface="標楷體" panose="03000509000000000000" pitchFamily="65" charset="-120"/>
                <a:cs typeface="Times New Roman" panose="02020603050405020304" pitchFamily="18" charset="0"/>
              </a:rPr>
              <a:t>？</a:t>
            </a:r>
            <a:endParaRPr lang="zh-HK" altLang="en-US" dirty="0"/>
          </a:p>
        </p:txBody>
      </p:sp>
      <p:sp>
        <p:nvSpPr>
          <p:cNvPr id="3" name="直排文字版面配置區 2">
            <a:extLst>
              <a:ext uri="{FF2B5EF4-FFF2-40B4-BE49-F238E27FC236}">
                <a16:creationId xmlns:a16="http://schemas.microsoft.com/office/drawing/2014/main" id="{944600A2-4D7A-4A26-BC75-5CC9F525DCB6}"/>
              </a:ext>
            </a:extLst>
          </p:cNvPr>
          <p:cNvSpPr>
            <a:spLocks noGrp="1"/>
          </p:cNvSpPr>
          <p:nvPr>
            <p:ph type="body" orient="vert" idx="1"/>
          </p:nvPr>
        </p:nvSpPr>
        <p:spPr>
          <a:xfrm>
            <a:off x="659731" y="4715435"/>
            <a:ext cx="10591800" cy="5511240"/>
          </a:xfrm>
        </p:spPr>
        <p:txBody>
          <a:bodyPr vert="horz">
            <a:normAutofit/>
          </a:bodyPr>
          <a:lstStyle/>
          <a:p>
            <a:pPr marL="0" lvl="0" indent="0" algn="just">
              <a:buNone/>
              <a:tabLst>
                <a:tab pos="450215" algn="l"/>
              </a:tabLst>
            </a:pPr>
            <a:endParaRPr lang="en-US" altLang="zh-TW" sz="3200" kern="100" dirty="0">
              <a:latin typeface="Times New Roman" panose="02020603050405020304" pitchFamily="18" charset="0"/>
              <a:ea typeface="標楷體" panose="03000509000000000000" pitchFamily="65" charset="-120"/>
              <a:cs typeface="Wingdings" panose="05000000000000000000" pitchFamily="2" charset="2"/>
            </a:endParaRPr>
          </a:p>
          <a:p>
            <a:pPr lvl="0" algn="just">
              <a:lnSpc>
                <a:spcPts val="3600"/>
              </a:lnSpc>
              <a:buFont typeface="Wingdings" panose="05000000000000000000" pitchFamily="2" charset="2"/>
              <a:buChar char="§"/>
              <a:tabLst>
                <a:tab pos="450215" algn="l"/>
              </a:tabLst>
            </a:pPr>
            <a:r>
              <a:rPr lang="zh-TW" altLang="en-US" sz="2300" kern="100" dirty="0">
                <a:latin typeface="Times New Roman" panose="02020603050405020304" pitchFamily="18" charset="0"/>
                <a:ea typeface="標楷體" panose="03000509000000000000" pitchFamily="65" charset="-120"/>
                <a:cs typeface="Wingdings" panose="05000000000000000000" pitchFamily="2" charset="2"/>
              </a:rPr>
              <a:t>據上文，「一國兩制」曾面對嚴峻形勢，</a:t>
            </a:r>
            <a:r>
              <a:rPr lang="en-US" altLang="zh-TW" sz="2300" kern="100" dirty="0">
                <a:latin typeface="Times New Roman" panose="02020603050405020304" pitchFamily="18" charset="0"/>
                <a:ea typeface="標楷體" panose="03000509000000000000" pitchFamily="65" charset="-120"/>
                <a:cs typeface="Wingdings" panose="05000000000000000000" pitchFamily="2" charset="2"/>
              </a:rPr>
              <a:t>《</a:t>
            </a:r>
            <a:r>
              <a:rPr lang="zh-TW" altLang="en-US" sz="2300" kern="100" dirty="0">
                <a:latin typeface="Times New Roman" panose="02020603050405020304" pitchFamily="18" charset="0"/>
                <a:ea typeface="標楷體" panose="03000509000000000000" pitchFamily="65" charset="-120"/>
                <a:cs typeface="Wingdings" panose="05000000000000000000" pitchFamily="2" charset="2"/>
              </a:rPr>
              <a:t>香港國安法</a:t>
            </a:r>
            <a:r>
              <a:rPr lang="en-US" altLang="zh-TW" sz="2300" kern="100" dirty="0">
                <a:latin typeface="Times New Roman" panose="02020603050405020304" pitchFamily="18" charset="0"/>
                <a:ea typeface="標楷體" panose="03000509000000000000" pitchFamily="65" charset="-120"/>
                <a:cs typeface="Wingdings" panose="05000000000000000000" pitchFamily="2" charset="2"/>
              </a:rPr>
              <a:t>》</a:t>
            </a:r>
            <a:r>
              <a:rPr lang="zh-TW" altLang="en-US" sz="2300" kern="100" dirty="0">
                <a:latin typeface="Times New Roman" panose="02020603050405020304" pitchFamily="18" charset="0"/>
                <a:ea typeface="標楷體" panose="03000509000000000000" pitchFamily="65" charset="-120"/>
                <a:cs typeface="Wingdings" panose="05000000000000000000" pitchFamily="2" charset="2"/>
              </a:rPr>
              <a:t>怎樣可以為成功實踐「一國兩制」開創新格局呢？</a:t>
            </a:r>
            <a:endParaRPr lang="zh-TW" altLang="zh-HK" sz="2300" kern="100" dirty="0">
              <a:latin typeface="Times New Roman" panose="02020603050405020304" pitchFamily="18" charset="0"/>
              <a:ea typeface="SimSun" panose="02010600030101010101" pitchFamily="2" charset="-122"/>
              <a:cs typeface="Wingdings" panose="05000000000000000000" pitchFamily="2" charset="2"/>
            </a:endParaRPr>
          </a:p>
          <a:p>
            <a:pPr marL="0" lvl="0" indent="0">
              <a:spcBef>
                <a:spcPts val="300"/>
              </a:spcBef>
              <a:spcAft>
                <a:spcPts val="0"/>
              </a:spcAft>
              <a:buNone/>
            </a:pPr>
            <a:r>
              <a:rPr lang="en-US" altLang="zh-TW" sz="3200" u="sng" kern="100" dirty="0">
                <a:solidFill>
                  <a:srgbClr val="FF0000"/>
                </a:solidFill>
                <a:latin typeface="Times New Roman" panose="02020603050405020304" pitchFamily="18" charset="0"/>
                <a:ea typeface="標楷體" panose="03000509000000000000" pitchFamily="65" charset="-120"/>
              </a:rPr>
              <a:t>__________________________________________________                </a:t>
            </a:r>
          </a:p>
          <a:p>
            <a:pPr marL="0" lvl="0" indent="0">
              <a:spcBef>
                <a:spcPts val="600"/>
              </a:spcBef>
              <a:spcAft>
                <a:spcPts val="0"/>
              </a:spcAft>
              <a:buNone/>
            </a:pPr>
            <a:endParaRPr lang="zh-TW" altLang="zh-HK" sz="3200" kern="100" dirty="0">
              <a:latin typeface="Times New Roman" panose="02020603050405020304" pitchFamily="18" charset="0"/>
              <a:ea typeface="SimSun" panose="02010600030101010101" pitchFamily="2" charset="-122"/>
            </a:endParaRPr>
          </a:p>
        </p:txBody>
      </p:sp>
      <p:sp>
        <p:nvSpPr>
          <p:cNvPr id="4" name="投影片編號版面配置區 3">
            <a:extLst>
              <a:ext uri="{FF2B5EF4-FFF2-40B4-BE49-F238E27FC236}">
                <a16:creationId xmlns:a16="http://schemas.microsoft.com/office/drawing/2014/main" id="{8EF8F906-B336-426D-A07B-F1BE73E0300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E6A508-BB07-4B8A-901D-15D03AC66BA5}" type="slidenum">
              <a:rPr kumimoji="0" lang="zh-HK"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zh-HK" altLang="en-US" sz="1200" b="0" i="0" u="none" strike="noStrike" kern="1200" cap="none" spc="0" normalizeH="0" baseline="0" noProof="0" dirty="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
        <p:nvSpPr>
          <p:cNvPr id="8" name="文字方塊 7">
            <a:extLst>
              <a:ext uri="{FF2B5EF4-FFF2-40B4-BE49-F238E27FC236}">
                <a16:creationId xmlns:a16="http://schemas.microsoft.com/office/drawing/2014/main" id="{6EB4B35C-ED90-4311-A5FF-CB56481F843A}"/>
              </a:ext>
            </a:extLst>
          </p:cNvPr>
          <p:cNvSpPr txBox="1"/>
          <p:nvPr/>
        </p:nvSpPr>
        <p:spPr>
          <a:xfrm>
            <a:off x="940468" y="1126556"/>
            <a:ext cx="10311063" cy="4101123"/>
          </a:xfrm>
          <a:prstGeom prst="rect">
            <a:avLst/>
          </a:prstGeom>
          <a:noFill/>
          <a:ln>
            <a:solidFill>
              <a:srgbClr val="000099"/>
            </a:solidFill>
          </a:ln>
        </p:spPr>
        <p:txBody>
          <a:bodyPr wrap="square" rtlCol="0">
            <a:spAutoFit/>
          </a:bodyPr>
          <a:lstStyle/>
          <a:p>
            <a:pPr indent="304800" algn="ctr">
              <a:lnSpc>
                <a:spcPts val="4000"/>
              </a:lnSpc>
              <a:spcAft>
                <a:spcPts val="300"/>
              </a:spcAft>
            </a:pPr>
            <a:r>
              <a:rPr lang="zh-TW" altLang="zh-HK" sz="2600" b="1" u="sng" kern="100" dirty="0">
                <a:solidFill>
                  <a:srgbClr val="000000"/>
                </a:solidFill>
                <a:effectLst/>
                <a:latin typeface="Times New Roman" panose="02020603050405020304" pitchFamily="18" charset="0"/>
                <a:ea typeface="標楷體" panose="03000509000000000000" pitchFamily="65" charset="-120"/>
              </a:rPr>
              <a:t>《香港國安法》為成功實踐「一國兩制」開創新格局</a:t>
            </a:r>
            <a:endParaRPr lang="zh-TW" altLang="zh-HK" sz="2600" kern="100" dirty="0">
              <a:effectLst/>
              <a:latin typeface="Times New Roman" panose="02020603050405020304" pitchFamily="18" charset="0"/>
              <a:ea typeface="SimSun" panose="02010600030101010101" pitchFamily="2" charset="-122"/>
            </a:endParaRPr>
          </a:p>
          <a:p>
            <a:pPr>
              <a:lnSpc>
                <a:spcPts val="4000"/>
              </a:lnSpc>
            </a:pPr>
            <a:r>
              <a:rPr lang="zh-TW" altLang="zh-HK" sz="2400" kern="100" dirty="0">
                <a:solidFill>
                  <a:srgbClr val="000000"/>
                </a:solidFill>
                <a:effectLst/>
                <a:latin typeface="Times New Roman" panose="02020603050405020304" pitchFamily="18" charset="0"/>
                <a:ea typeface="標楷體" panose="03000509000000000000" pitchFamily="65" charset="-120"/>
              </a:rPr>
              <a:t>結語：自去年出現社會動盪後，危害國家安全的事件仍然不斷出現，「港獨」活動日益猖獗。面對嚴峻形勢，「一國兩制」面臨近乎“脫軌”的重大風險。</a:t>
            </a:r>
            <a:endParaRPr lang="zh-TW" altLang="zh-HK" sz="2400" kern="100" dirty="0">
              <a:effectLst/>
              <a:latin typeface="Times New Roman" panose="02020603050405020304" pitchFamily="18" charset="0"/>
              <a:ea typeface="SimSun" panose="02010600030101010101" pitchFamily="2" charset="-122"/>
            </a:endParaRPr>
          </a:p>
          <a:p>
            <a:pPr indent="304800">
              <a:lnSpc>
                <a:spcPts val="4000"/>
              </a:lnSpc>
            </a:pPr>
            <a:r>
              <a:rPr lang="zh-TW" altLang="zh-HK" sz="2400" kern="100" dirty="0">
                <a:solidFill>
                  <a:srgbClr val="000000"/>
                </a:solidFill>
                <a:effectLst/>
                <a:latin typeface="Times New Roman" panose="02020603050405020304" pitchFamily="18" charset="0"/>
                <a:ea typeface="標楷體" panose="03000509000000000000" pitchFamily="65" charset="-120"/>
              </a:rPr>
              <a:t>香港特區自回歸</a:t>
            </a:r>
            <a:r>
              <a:rPr lang="en-US" altLang="zh-HK" sz="2400" kern="100" dirty="0">
                <a:solidFill>
                  <a:srgbClr val="000000"/>
                </a:solidFill>
                <a:effectLst/>
                <a:latin typeface="Times New Roman" panose="02020603050405020304" pitchFamily="18" charset="0"/>
                <a:ea typeface="標楷體" panose="03000509000000000000" pitchFamily="65" charset="-120"/>
              </a:rPr>
              <a:t> 23 </a:t>
            </a:r>
            <a:r>
              <a:rPr lang="zh-TW" altLang="zh-HK" sz="2400" kern="100" dirty="0">
                <a:solidFill>
                  <a:srgbClr val="000000"/>
                </a:solidFill>
                <a:effectLst/>
                <a:latin typeface="Times New Roman" panose="02020603050405020304" pitchFamily="18" charset="0"/>
                <a:ea typeface="標楷體" panose="03000509000000000000" pitchFamily="65" charset="-120"/>
              </a:rPr>
              <a:t>年以來亦一直未能履行《基本法》第二十三條下自行立法維護國家安全的義務，中央政府制定及實施《香港國安法》確實是刻不容緩，以果斷迅速的手段立法是有必要，亦合情合理。</a:t>
            </a:r>
            <a:endParaRPr lang="zh-TW" altLang="zh-HK" sz="2400" kern="100" dirty="0">
              <a:effectLst/>
              <a:latin typeface="Times New Roman" panose="02020603050405020304" pitchFamily="18" charset="0"/>
              <a:ea typeface="SimSun" panose="02010600030101010101" pitchFamily="2" charset="-122"/>
            </a:endParaRPr>
          </a:p>
          <a:p>
            <a:pPr algn="r">
              <a:lnSpc>
                <a:spcPts val="1600"/>
              </a:lnSpc>
            </a:pPr>
            <a:r>
              <a:rPr lang="en-US" altLang="zh-HK" kern="100" dirty="0">
                <a:solidFill>
                  <a:srgbClr val="000000"/>
                </a:solidFill>
                <a:effectLst/>
                <a:latin typeface="Times New Roman" panose="02020603050405020304" pitchFamily="18" charset="0"/>
                <a:ea typeface="標楷體" panose="03000509000000000000" pitchFamily="65" charset="-120"/>
              </a:rPr>
              <a:t>  </a:t>
            </a:r>
          </a:p>
          <a:p>
            <a:pPr algn="r">
              <a:lnSpc>
                <a:spcPts val="1600"/>
              </a:lnSpc>
            </a:pPr>
            <a:endParaRPr lang="en-US" altLang="zh-HK" kern="100" dirty="0">
              <a:solidFill>
                <a:srgbClr val="000000"/>
              </a:solidFill>
              <a:effectLst/>
              <a:latin typeface="Times New Roman" panose="02020603050405020304" pitchFamily="18" charset="0"/>
              <a:ea typeface="標楷體" panose="03000509000000000000" pitchFamily="65" charset="-120"/>
            </a:endParaRPr>
          </a:p>
          <a:p>
            <a:pPr algn="r">
              <a:lnSpc>
                <a:spcPts val="1600"/>
              </a:lnSpc>
            </a:pPr>
            <a:r>
              <a:rPr lang="zh-HK" altLang="zh-HK" i="1" kern="100" dirty="0">
                <a:solidFill>
                  <a:srgbClr val="000000"/>
                </a:solidFill>
                <a:effectLst/>
                <a:latin typeface="Times New Roman" panose="02020603050405020304" pitchFamily="18" charset="0"/>
                <a:ea typeface="標楷體" panose="03000509000000000000" pitchFamily="65" charset="-120"/>
              </a:rPr>
              <a:t>律政司司長</a:t>
            </a:r>
            <a:r>
              <a:rPr lang="zh-TW" altLang="zh-HK" i="1" kern="100" dirty="0">
                <a:solidFill>
                  <a:srgbClr val="000000"/>
                </a:solidFill>
                <a:effectLst/>
                <a:latin typeface="Times New Roman" panose="02020603050405020304" pitchFamily="18" charset="0"/>
                <a:ea typeface="標楷體" panose="03000509000000000000" pitchFamily="65" charset="-120"/>
              </a:rPr>
              <a:t>鄭若驊，《香港國安法》為成功實踐「一國兩制」開創新格局，</a:t>
            </a:r>
            <a:r>
              <a:rPr lang="en-US" altLang="zh-HK" i="1" kern="100" dirty="0">
                <a:solidFill>
                  <a:srgbClr val="000000"/>
                </a:solidFill>
                <a:effectLst/>
                <a:latin typeface="Times New Roman" panose="02020603050405020304" pitchFamily="18" charset="0"/>
                <a:ea typeface="標楷體" panose="03000509000000000000" pitchFamily="65" charset="-120"/>
              </a:rPr>
              <a:t>2020</a:t>
            </a:r>
            <a:r>
              <a:rPr lang="zh-TW" altLang="zh-HK" i="1" kern="100" dirty="0">
                <a:solidFill>
                  <a:srgbClr val="000000"/>
                </a:solidFill>
                <a:effectLst/>
                <a:latin typeface="Times New Roman" panose="02020603050405020304" pitchFamily="18" charset="0"/>
                <a:ea typeface="標楷體" panose="03000509000000000000" pitchFamily="65" charset="-120"/>
              </a:rPr>
              <a:t>年</a:t>
            </a:r>
            <a:r>
              <a:rPr lang="en-US" altLang="zh-HK" i="1" kern="100" dirty="0">
                <a:solidFill>
                  <a:srgbClr val="000000"/>
                </a:solidFill>
                <a:effectLst/>
                <a:latin typeface="Times New Roman" panose="02020603050405020304" pitchFamily="18" charset="0"/>
                <a:ea typeface="標楷體" panose="03000509000000000000" pitchFamily="65" charset="-120"/>
              </a:rPr>
              <a:t>8</a:t>
            </a:r>
            <a:r>
              <a:rPr lang="zh-TW" altLang="zh-HK" i="1" kern="100" dirty="0">
                <a:solidFill>
                  <a:srgbClr val="000000"/>
                </a:solidFill>
                <a:effectLst/>
                <a:latin typeface="Times New Roman" panose="02020603050405020304" pitchFamily="18" charset="0"/>
                <a:ea typeface="標楷體" panose="03000509000000000000" pitchFamily="65" charset="-120"/>
              </a:rPr>
              <a:t>月</a:t>
            </a:r>
            <a:r>
              <a:rPr lang="en-US" altLang="zh-HK" i="1" kern="100" dirty="0">
                <a:solidFill>
                  <a:srgbClr val="000000"/>
                </a:solidFill>
                <a:effectLst/>
                <a:latin typeface="Times New Roman" panose="02020603050405020304" pitchFamily="18" charset="0"/>
                <a:ea typeface="標楷體" panose="03000509000000000000" pitchFamily="65" charset="-120"/>
              </a:rPr>
              <a:t>24</a:t>
            </a:r>
            <a:r>
              <a:rPr lang="zh-TW" altLang="zh-HK" i="1" kern="100" dirty="0">
                <a:solidFill>
                  <a:srgbClr val="000000"/>
                </a:solidFill>
                <a:effectLst/>
                <a:latin typeface="Times New Roman" panose="02020603050405020304" pitchFamily="18" charset="0"/>
                <a:ea typeface="標楷體" panose="03000509000000000000" pitchFamily="65" charset="-120"/>
              </a:rPr>
              <a:t>日，</a:t>
            </a:r>
            <a:endParaRPr lang="zh-TW" altLang="zh-HK" i="1" kern="100" dirty="0">
              <a:effectLst/>
              <a:latin typeface="Times New Roman" panose="02020603050405020304" pitchFamily="18" charset="0"/>
              <a:ea typeface="SimSun" panose="02010600030101010101" pitchFamily="2" charset="-122"/>
            </a:endParaRPr>
          </a:p>
          <a:p>
            <a:pPr algn="r"/>
            <a:r>
              <a:rPr lang="zh-TW" altLang="zh-HK" i="1"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資料來自</a:t>
            </a:r>
            <a:r>
              <a:rPr lang="en-US" altLang="zh-HK" i="1" u="sng" kern="100" dirty="0">
                <a:solidFill>
                  <a:srgbClr val="0000FF"/>
                </a:solidFill>
                <a:effectLst/>
                <a:latin typeface="Times New Roman" panose="02020603050405020304" pitchFamily="18" charset="0"/>
                <a:ea typeface="標楷體" panose="03000509000000000000" pitchFamily="65" charset="-120"/>
                <a:hlinkClick r:id="rId2"/>
              </a:rPr>
              <a:t>https://www.doj.gov.hk/tc/community_engagement/speeches/pdf/sj20200824c1.pdf</a:t>
            </a:r>
            <a:r>
              <a:rPr lang="en-US" altLang="zh-HK" i="1" kern="100" dirty="0">
                <a:solidFill>
                  <a:srgbClr val="000000"/>
                </a:solidFill>
                <a:effectLst/>
                <a:latin typeface="Times New Roman" panose="02020603050405020304" pitchFamily="18" charset="0"/>
                <a:ea typeface="標楷體" panose="03000509000000000000" pitchFamily="65" charset="-120"/>
              </a:rPr>
              <a:t> </a:t>
            </a:r>
            <a:endParaRPr kumimoji="0" lang="zh-HK" altLang="en-US" b="0" i="1" u="none" strike="noStrike" kern="1200" cap="none" spc="0" normalizeH="0" baseline="0" noProof="0" dirty="0">
              <a:ln>
                <a:noFill/>
              </a:ln>
              <a:solidFill>
                <a:srgbClr val="3333FF"/>
              </a:solidFill>
              <a:effectLst/>
              <a:uLnTx/>
              <a:uFillTx/>
              <a:latin typeface="Calibri" panose="020F0502020204030204"/>
              <a:ea typeface="新細明體" panose="02020500000000000000" pitchFamily="18" charset="-120"/>
            </a:endParaRPr>
          </a:p>
        </p:txBody>
      </p:sp>
    </p:spTree>
    <p:extLst>
      <p:ext uri="{BB962C8B-B14F-4D97-AF65-F5344CB8AC3E}">
        <p14:creationId xmlns:p14="http://schemas.microsoft.com/office/powerpoint/2010/main" val="2653700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500"/>
                                        <p:tgtEl>
                                          <p:spTgt spid="8">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animEffect transition="in" filter="fade">
                                      <p:cBhvr>
                                        <p:cTn id="15" dur="500"/>
                                        <p:tgtEl>
                                          <p:spTgt spid="8">
                                            <p:txEl>
                                              <p:pRg st="1" end="1"/>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Effect transition="in" filter="fade">
                                      <p:cBhvr>
                                        <p:cTn id="19" dur="500"/>
                                        <p:tgtEl>
                                          <p:spTgt spid="8">
                                            <p:txEl>
                                              <p:pRg st="2" end="2"/>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animEffect transition="in" filter="fade">
                                      <p:cBhvr>
                                        <p:cTn id="23" dur="500"/>
                                        <p:tgtEl>
                                          <p:spTgt spid="8">
                                            <p:txEl>
                                              <p:pRg st="3" end="3"/>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animEffect transition="in" filter="fade">
                                      <p:cBhvr>
                                        <p:cTn id="27" dur="500"/>
                                        <p:tgtEl>
                                          <p:spTgt spid="8">
                                            <p:txEl>
                                              <p:pRg st="5" end="5"/>
                                            </p:txEl>
                                          </p:spTgt>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animEffect transition="in" filter="fade">
                                      <p:cBhvr>
                                        <p:cTn id="31" dur="500"/>
                                        <p:tgtEl>
                                          <p:spTgt spid="8">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1" end="1"/>
                                            </p:txEl>
                                          </p:spTgt>
                                        </p:tgtEl>
                                        <p:attrNameLst>
                                          <p:attrName>style.visibility</p:attrName>
                                        </p:attrNameLst>
                                      </p:cBhvr>
                                      <p:to>
                                        <p:strVal val="visible"/>
                                      </p:to>
                                    </p:set>
                                    <p:animEffect transition="in" filter="fade">
                                      <p:cBhvr>
                                        <p:cTn id="36" dur="500"/>
                                        <p:tgtEl>
                                          <p:spTgt spid="3">
                                            <p:txEl>
                                              <p:pRg st="1" end="1"/>
                                            </p:txEl>
                                          </p:spTgt>
                                        </p:tgtEl>
                                      </p:cBhvr>
                                    </p:animEffect>
                                  </p:childTnLst>
                                </p:cTn>
                              </p:par>
                            </p:childTnLst>
                          </p:cTn>
                        </p:par>
                        <p:par>
                          <p:cTn id="37" fill="hold">
                            <p:stCondLst>
                              <p:cond delay="500"/>
                            </p:stCondLst>
                            <p:childTnLst>
                              <p:par>
                                <p:cTn id="38" presetID="10" presetClass="entr" presetSubtype="0" fill="hold" nodeType="afterEffect">
                                  <p:stCondLst>
                                    <p:cond delay="0"/>
                                  </p:stCondLst>
                                  <p:childTnLst>
                                    <p:set>
                                      <p:cBhvr>
                                        <p:cTn id="39" dur="1" fill="hold">
                                          <p:stCondLst>
                                            <p:cond delay="0"/>
                                          </p:stCondLst>
                                        </p:cTn>
                                        <p:tgtEl>
                                          <p:spTgt spid="3">
                                            <p:txEl>
                                              <p:pRg st="2" end="2"/>
                                            </p:txEl>
                                          </p:spTgt>
                                        </p:tgtEl>
                                        <p:attrNameLst>
                                          <p:attrName>style.visibility</p:attrName>
                                        </p:attrNameLst>
                                      </p:cBhvr>
                                      <p:to>
                                        <p:strVal val="visible"/>
                                      </p:to>
                                    </p:set>
                                    <p:animEffect transition="in" filter="fade">
                                      <p:cBhvr>
                                        <p:cTn id="4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86B9119-DB72-43CA-8C7E-A61907ADD5FC}"/>
              </a:ext>
            </a:extLst>
          </p:cNvPr>
          <p:cNvSpPr>
            <a:spLocks noGrp="1"/>
          </p:cNvSpPr>
          <p:nvPr>
            <p:ph type="title"/>
          </p:nvPr>
        </p:nvSpPr>
        <p:spPr>
          <a:xfrm>
            <a:off x="677779" y="292099"/>
            <a:ext cx="10515600" cy="1325563"/>
          </a:xfrm>
        </p:spPr>
        <p:txBody>
          <a:bodyPr>
            <a:noAutofit/>
          </a:bodyPr>
          <a:lstStyle/>
          <a:p>
            <a:pPr>
              <a:lnSpc>
                <a:spcPts val="4800"/>
              </a:lnSpc>
            </a:pPr>
            <a:r>
              <a:rPr kumimoji="0" lang="zh-TW" altLang="en-US" sz="3000" b="0" i="0" u="none" strike="noStrike" kern="100" cap="none" spc="0" normalizeH="0" baseline="0" noProof="0" dirty="0">
                <a:ln>
                  <a:noFill/>
                </a:ln>
                <a:solidFill>
                  <a:srgbClr val="0000FF"/>
                </a:solidFill>
                <a:effectLst/>
                <a:uLnTx/>
                <a:uFillTx/>
                <a:latin typeface="Calibri Light" panose="020F0302020204030204"/>
                <a:ea typeface="標楷體" panose="03000509000000000000" pitchFamily="65" charset="-120"/>
                <a:cs typeface="Times New Roman" panose="02020603050405020304" pitchFamily="18" charset="0"/>
              </a:rPr>
              <a:t>有說</a:t>
            </a:r>
            <a:r>
              <a:rPr kumimoji="0" lang="en-US" altLang="zh-TW" sz="3000" b="0" i="0" u="none" strike="noStrike" kern="100" cap="none" spc="0" normalizeH="0" baseline="0" noProof="0" dirty="0">
                <a:ln>
                  <a:noFill/>
                </a:ln>
                <a:solidFill>
                  <a:srgbClr val="0000FF"/>
                </a:solidFill>
                <a:effectLst/>
                <a:uLnTx/>
                <a:uFillTx/>
                <a:latin typeface="Calibri Light" panose="020F0302020204030204"/>
                <a:ea typeface="標楷體" panose="03000509000000000000" pitchFamily="65" charset="-120"/>
                <a:cs typeface="Times New Roman" panose="02020603050405020304" pitchFamily="18" charset="0"/>
              </a:rPr>
              <a:t>《</a:t>
            </a:r>
            <a:r>
              <a:rPr kumimoji="0" lang="zh-TW" altLang="en-US" sz="3000" b="0" i="0" u="none" strike="noStrike" kern="100" cap="none" spc="0" normalizeH="0" baseline="0" noProof="0" dirty="0">
                <a:ln>
                  <a:noFill/>
                </a:ln>
                <a:solidFill>
                  <a:srgbClr val="0000FF"/>
                </a:solidFill>
                <a:effectLst/>
                <a:uLnTx/>
                <a:uFillTx/>
                <a:latin typeface="Calibri Light" panose="020F0302020204030204"/>
                <a:ea typeface="標楷體" panose="03000509000000000000" pitchFamily="65" charset="-120"/>
                <a:cs typeface="Times New Roman" panose="02020603050405020304" pitchFamily="18" charset="0"/>
              </a:rPr>
              <a:t>香港國安法</a:t>
            </a:r>
            <a:r>
              <a:rPr kumimoji="0" lang="en-US" altLang="zh-TW" sz="3000" b="0" i="0" u="none" strike="noStrike" kern="100" cap="none" spc="0" normalizeH="0" baseline="0" noProof="0" dirty="0">
                <a:ln>
                  <a:noFill/>
                </a:ln>
                <a:solidFill>
                  <a:srgbClr val="0000FF"/>
                </a:solidFill>
                <a:effectLst/>
                <a:uLnTx/>
                <a:uFillTx/>
                <a:latin typeface="Calibri Light" panose="020F0302020204030204"/>
                <a:ea typeface="標楷體" panose="03000509000000000000" pitchFamily="65" charset="-120"/>
                <a:cs typeface="Times New Roman" panose="02020603050405020304" pitchFamily="18" charset="0"/>
              </a:rPr>
              <a:t>》</a:t>
            </a:r>
            <a:r>
              <a:rPr kumimoji="0" lang="zh-TW" altLang="en-US" sz="3000" b="0" i="0" u="none" strike="noStrike" kern="100" cap="none" spc="0" normalizeH="0" baseline="0" noProof="0" dirty="0">
                <a:ln>
                  <a:noFill/>
                </a:ln>
                <a:solidFill>
                  <a:srgbClr val="0000FF"/>
                </a:solidFill>
                <a:effectLst/>
                <a:uLnTx/>
                <a:uFillTx/>
                <a:latin typeface="Calibri Light" panose="020F0302020204030204"/>
                <a:ea typeface="標楷體" panose="03000509000000000000" pitchFamily="65" charset="-120"/>
                <a:cs typeface="Times New Roman" panose="02020603050405020304" pitchFamily="18" charset="0"/>
              </a:rPr>
              <a:t>的制定是為了箝制言論自由，亦破壞香港的法治制度和精神，因此是違反</a:t>
            </a:r>
            <a:r>
              <a:rPr kumimoji="0" lang="en-US" altLang="zh-TW" sz="3000" b="0" i="0" u="none" strike="noStrike" kern="100" cap="none" spc="0" normalizeH="0" baseline="0" noProof="0" dirty="0">
                <a:ln>
                  <a:noFill/>
                </a:ln>
                <a:solidFill>
                  <a:srgbClr val="0000FF"/>
                </a:solidFill>
                <a:effectLst/>
                <a:uLnTx/>
                <a:uFillTx/>
                <a:latin typeface="Calibri Light" panose="020F0302020204030204"/>
                <a:ea typeface="標楷體" panose="03000509000000000000" pitchFamily="65" charset="-120"/>
                <a:cs typeface="Times New Roman" panose="02020603050405020304" pitchFamily="18" charset="0"/>
              </a:rPr>
              <a:t>《</a:t>
            </a:r>
            <a:r>
              <a:rPr kumimoji="0" lang="zh-TW" altLang="en-US" sz="3000" b="0" i="0" u="none" strike="noStrike" kern="100" cap="none" spc="0" normalizeH="0" baseline="0" noProof="0" dirty="0">
                <a:ln>
                  <a:noFill/>
                </a:ln>
                <a:solidFill>
                  <a:srgbClr val="0000FF"/>
                </a:solidFill>
                <a:effectLst/>
                <a:uLnTx/>
                <a:uFillTx/>
                <a:latin typeface="Calibri Light" panose="020F0302020204030204"/>
                <a:ea typeface="標楷體" panose="03000509000000000000" pitchFamily="65" charset="-120"/>
                <a:cs typeface="Times New Roman" panose="02020603050405020304" pitchFamily="18" charset="0"/>
              </a:rPr>
              <a:t>基本法</a:t>
            </a:r>
            <a:r>
              <a:rPr kumimoji="0" lang="en-US" altLang="zh-TW" sz="3000" b="0" i="0" u="none" strike="noStrike" kern="100" cap="none" spc="0" normalizeH="0" baseline="0" noProof="0" dirty="0">
                <a:ln>
                  <a:noFill/>
                </a:ln>
                <a:solidFill>
                  <a:srgbClr val="0000FF"/>
                </a:solidFill>
                <a:effectLst/>
                <a:uLnTx/>
                <a:uFillTx/>
                <a:latin typeface="Calibri Light" panose="020F0302020204030204"/>
                <a:ea typeface="標楷體" panose="03000509000000000000" pitchFamily="65" charset="-120"/>
                <a:cs typeface="Times New Roman" panose="02020603050405020304" pitchFamily="18" charset="0"/>
              </a:rPr>
              <a:t>》</a:t>
            </a:r>
            <a:r>
              <a:rPr kumimoji="0" lang="zh-TW" altLang="en-US" sz="3000" b="0" i="0" u="none" strike="noStrike" kern="100" cap="none" spc="0" normalizeH="0" baseline="0" noProof="0" dirty="0">
                <a:ln>
                  <a:noFill/>
                </a:ln>
                <a:solidFill>
                  <a:srgbClr val="0000FF"/>
                </a:solidFill>
                <a:effectLst/>
                <a:uLnTx/>
                <a:uFillTx/>
                <a:latin typeface="Calibri Light" panose="020F0302020204030204"/>
                <a:ea typeface="標楷體" panose="03000509000000000000" pitchFamily="65" charset="-120"/>
                <a:cs typeface="Times New Roman" panose="02020603050405020304" pitchFamily="18" charset="0"/>
              </a:rPr>
              <a:t>的？這是真的嗎？</a:t>
            </a:r>
            <a:endParaRPr lang="zh-HK" altLang="en-US" sz="3000" dirty="0"/>
          </a:p>
        </p:txBody>
      </p:sp>
      <p:sp>
        <p:nvSpPr>
          <p:cNvPr id="3" name="投影片編號版面配置區 2">
            <a:extLst>
              <a:ext uri="{FF2B5EF4-FFF2-40B4-BE49-F238E27FC236}">
                <a16:creationId xmlns:a16="http://schemas.microsoft.com/office/drawing/2014/main" id="{2AA9B874-297A-4385-BACA-8605227D7F6D}"/>
              </a:ext>
            </a:extLst>
          </p:cNvPr>
          <p:cNvSpPr>
            <a:spLocks noGrp="1"/>
          </p:cNvSpPr>
          <p:nvPr>
            <p:ph type="sldNum" sz="quarter" idx="12"/>
          </p:nvPr>
        </p:nvSpPr>
        <p:spPr/>
        <p:txBody>
          <a:bodyPr/>
          <a:lstStyle/>
          <a:p>
            <a:fld id="{10E6A508-BB07-4B8A-901D-15D03AC66BA5}" type="slidenum">
              <a:rPr lang="zh-HK" altLang="en-US" smtClean="0"/>
              <a:t>32</a:t>
            </a:fld>
            <a:endParaRPr lang="zh-HK" altLang="en-US"/>
          </a:p>
        </p:txBody>
      </p:sp>
      <p:pic>
        <p:nvPicPr>
          <p:cNvPr id="5" name="圖片 4">
            <a:extLst>
              <a:ext uri="{FF2B5EF4-FFF2-40B4-BE49-F238E27FC236}">
                <a16:creationId xmlns:a16="http://schemas.microsoft.com/office/drawing/2014/main" id="{0B0687EF-0305-49A4-84C1-83810C8EAA6E}"/>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079" y="1825625"/>
            <a:ext cx="7102643" cy="4956008"/>
          </a:xfrm>
          <a:prstGeom prst="rect">
            <a:avLst/>
          </a:prstGeom>
          <a:noFill/>
          <a:ln>
            <a:noFill/>
          </a:ln>
        </p:spPr>
      </p:pic>
      <p:sp>
        <p:nvSpPr>
          <p:cNvPr id="6" name="文字方塊 46">
            <a:extLst>
              <a:ext uri="{FF2B5EF4-FFF2-40B4-BE49-F238E27FC236}">
                <a16:creationId xmlns:a16="http://schemas.microsoft.com/office/drawing/2014/main" id="{4D1CA773-7056-47B8-B101-B6A7B3C6A7AF}"/>
              </a:ext>
            </a:extLst>
          </p:cNvPr>
          <p:cNvSpPr txBox="1"/>
          <p:nvPr/>
        </p:nvSpPr>
        <p:spPr>
          <a:xfrm>
            <a:off x="7671903" y="3130661"/>
            <a:ext cx="3300897" cy="1647528"/>
          </a:xfrm>
          <a:prstGeom prst="rect">
            <a:avLst/>
          </a:prstGeom>
          <a:solidFill>
            <a:sysClr val="window" lastClr="FFFFFF"/>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TW" altLang="en-US" sz="3200" b="0" i="0" u="none" strike="noStrike" kern="1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新細明體" panose="02020500000000000000" pitchFamily="18" charset="-120"/>
              </a:rPr>
              <a:t>西方國家在引入自己的國安法時，曾惹來不同爭議。</a:t>
            </a:r>
            <a:endParaRPr kumimoji="0" lang="zh-TW" altLang="en-US" sz="3200" b="0" i="0" u="none" strike="noStrike" kern="1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新細明體" panose="02020500000000000000" pitchFamily="18" charset="-120"/>
            </a:endParaRPr>
          </a:p>
        </p:txBody>
      </p:sp>
    </p:spTree>
    <p:extLst>
      <p:ext uri="{BB962C8B-B14F-4D97-AF65-F5344CB8AC3E}">
        <p14:creationId xmlns:p14="http://schemas.microsoft.com/office/powerpoint/2010/main" val="1794410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5E6DDB8-300A-4B90-BB98-5B47876EFCB5}"/>
              </a:ext>
            </a:extLst>
          </p:cNvPr>
          <p:cNvSpPr>
            <a:spLocks noGrp="1"/>
          </p:cNvSpPr>
          <p:nvPr>
            <p:ph type="title"/>
          </p:nvPr>
        </p:nvSpPr>
        <p:spPr>
          <a:xfrm>
            <a:off x="633663" y="-50611"/>
            <a:ext cx="10515600" cy="1325563"/>
          </a:xfrm>
        </p:spPr>
        <p:txBody>
          <a:bodyPr/>
          <a:lstStyle/>
          <a:p>
            <a:pPr algn="ctr"/>
            <a:r>
              <a:rPr lang="zh-TW" altLang="en-US" sz="4400" kern="100" dirty="0">
                <a:solidFill>
                  <a:srgbClr val="0000FF"/>
                </a:solidFill>
                <a:effectLst/>
                <a:ea typeface="標楷體" panose="03000509000000000000" pitchFamily="65" charset="-120"/>
                <a:cs typeface="Times New Roman" panose="02020603050405020304" pitchFamily="18" charset="0"/>
              </a:rPr>
              <a:t>為什麼要訂立</a:t>
            </a:r>
            <a:r>
              <a:rPr lang="en-US" altLang="zh-TW" sz="4400" kern="100" dirty="0">
                <a:solidFill>
                  <a:srgbClr val="0000FF"/>
                </a:solidFill>
                <a:effectLst/>
                <a:ea typeface="標楷體" panose="03000509000000000000" pitchFamily="65" charset="-120"/>
                <a:cs typeface="Times New Roman" panose="02020603050405020304" pitchFamily="18" charset="0"/>
              </a:rPr>
              <a:t>《</a:t>
            </a:r>
            <a:r>
              <a:rPr lang="zh-TW" altLang="en-US" sz="4400" kern="100" dirty="0">
                <a:solidFill>
                  <a:srgbClr val="0000FF"/>
                </a:solidFill>
                <a:effectLst/>
                <a:ea typeface="標楷體" panose="03000509000000000000" pitchFamily="65" charset="-120"/>
                <a:cs typeface="Times New Roman" panose="02020603050405020304" pitchFamily="18" charset="0"/>
              </a:rPr>
              <a:t>香港國安法</a:t>
            </a:r>
            <a:r>
              <a:rPr lang="en-US" altLang="zh-TW" sz="4400" kern="100" dirty="0">
                <a:solidFill>
                  <a:srgbClr val="0000FF"/>
                </a:solidFill>
                <a:effectLst/>
                <a:ea typeface="標楷體" panose="03000509000000000000" pitchFamily="65" charset="-120"/>
                <a:cs typeface="Times New Roman" panose="02020603050405020304" pitchFamily="18" charset="0"/>
              </a:rPr>
              <a:t>》</a:t>
            </a:r>
            <a:r>
              <a:rPr lang="zh-TW" altLang="en-US" sz="4400" kern="100" dirty="0">
                <a:solidFill>
                  <a:srgbClr val="0000FF"/>
                </a:solidFill>
                <a:effectLst/>
                <a:ea typeface="標楷體" panose="03000509000000000000" pitchFamily="65" charset="-120"/>
                <a:cs typeface="Times New Roman" panose="02020603050405020304" pitchFamily="18" charset="0"/>
              </a:rPr>
              <a:t>？</a:t>
            </a:r>
            <a:endParaRPr lang="zh-HK" altLang="en-US" dirty="0"/>
          </a:p>
        </p:txBody>
      </p:sp>
      <p:sp>
        <p:nvSpPr>
          <p:cNvPr id="3" name="直排文字版面配置區 2">
            <a:extLst>
              <a:ext uri="{FF2B5EF4-FFF2-40B4-BE49-F238E27FC236}">
                <a16:creationId xmlns:a16="http://schemas.microsoft.com/office/drawing/2014/main" id="{944600A2-4D7A-4A26-BC75-5CC9F525DCB6}"/>
              </a:ext>
            </a:extLst>
          </p:cNvPr>
          <p:cNvSpPr>
            <a:spLocks noGrp="1"/>
          </p:cNvSpPr>
          <p:nvPr>
            <p:ph type="body" orient="vert" idx="1"/>
          </p:nvPr>
        </p:nvSpPr>
        <p:spPr>
          <a:xfrm>
            <a:off x="838200" y="1074822"/>
            <a:ext cx="10413331" cy="5783178"/>
          </a:xfrm>
        </p:spPr>
        <p:txBody>
          <a:bodyPr vert="horz">
            <a:normAutofit fontScale="85000" lnSpcReduction="20000"/>
          </a:bodyPr>
          <a:lstStyle/>
          <a:p>
            <a:pPr marL="342900" lvl="0" indent="-342900">
              <a:lnSpc>
                <a:spcPct val="120000"/>
              </a:lnSpc>
              <a:spcBef>
                <a:spcPts val="1200"/>
              </a:spcBef>
              <a:spcAft>
                <a:spcPts val="0"/>
              </a:spcAft>
              <a:buFont typeface="Wingdings" panose="05000000000000000000" pitchFamily="2" charset="2"/>
              <a:buChar char="§"/>
            </a:pPr>
            <a:r>
              <a:rPr lang="zh-TW" altLang="en-US" kern="100" dirty="0">
                <a:latin typeface="Times New Roman" panose="02020603050405020304" pitchFamily="18" charset="0"/>
                <a:ea typeface="標楷體" panose="03000509000000000000" pitchFamily="65" charset="-120"/>
                <a:cs typeface="Times New Roman" panose="02020603050405020304" pitchFamily="18" charset="0"/>
              </a:rPr>
              <a:t>中央政府制定</a:t>
            </a:r>
            <a:r>
              <a:rPr lang="en-US" altLang="zh-TW" kern="1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kern="100" dirty="0">
                <a:latin typeface="Times New Roman" panose="02020603050405020304" pitchFamily="18" charset="0"/>
                <a:ea typeface="標楷體" panose="03000509000000000000" pitchFamily="65" charset="-120"/>
                <a:cs typeface="Times New Roman" panose="02020603050405020304" pitchFamily="18" charset="0"/>
              </a:rPr>
              <a:t>香港國安法</a:t>
            </a:r>
            <a:r>
              <a:rPr lang="en-US" altLang="zh-TW" kern="1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kern="100" dirty="0">
                <a:latin typeface="Times New Roman" panose="02020603050405020304" pitchFamily="18" charset="0"/>
                <a:ea typeface="標楷體" panose="03000509000000000000" pitchFamily="65" charset="-120"/>
                <a:cs typeface="Times New Roman" panose="02020603050405020304" pitchFamily="18" charset="0"/>
              </a:rPr>
              <a:t>時，充分考慮香港居民的言論自由等權利</a:t>
            </a:r>
            <a:r>
              <a:rPr lang="zh-TW" altLang="en-US" sz="3000" kern="100" dirty="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3000" kern="100" dirty="0">
              <a:latin typeface="Times New Roman" panose="02020603050405020304" pitchFamily="18" charset="0"/>
              <a:ea typeface="標楷體" panose="03000509000000000000" pitchFamily="65" charset="-120"/>
              <a:cs typeface="Times New Roman" panose="02020603050405020304" pitchFamily="18" charset="0"/>
            </a:endParaRPr>
          </a:p>
          <a:p>
            <a:pPr marL="342900" lvl="0" indent="-342900">
              <a:lnSpc>
                <a:spcPct val="120000"/>
              </a:lnSpc>
              <a:spcBef>
                <a:spcPts val="1200"/>
              </a:spcBef>
              <a:spcAft>
                <a:spcPts val="0"/>
              </a:spcAft>
              <a:buFont typeface="Wingdings" panose="05000000000000000000" pitchFamily="2" charset="2"/>
              <a:buChar char="§"/>
            </a:pPr>
            <a:endParaRPr lang="en-US" altLang="zh-TW" sz="3000" kern="100" dirty="0">
              <a:latin typeface="Times New Roman" panose="02020603050405020304" pitchFamily="18" charset="0"/>
              <a:ea typeface="標楷體" panose="03000509000000000000" pitchFamily="65" charset="-120"/>
              <a:cs typeface="Times New Roman" panose="02020603050405020304" pitchFamily="18" charset="0"/>
            </a:endParaRPr>
          </a:p>
          <a:p>
            <a:pPr marL="342900" lvl="0" indent="-342900">
              <a:lnSpc>
                <a:spcPct val="120000"/>
              </a:lnSpc>
              <a:spcBef>
                <a:spcPts val="1200"/>
              </a:spcBef>
              <a:spcAft>
                <a:spcPts val="0"/>
              </a:spcAft>
              <a:buFont typeface="Wingdings" panose="05000000000000000000" pitchFamily="2" charset="2"/>
              <a:buChar char="§"/>
            </a:pPr>
            <a:endParaRPr lang="en-US" altLang="zh-TW" sz="3200" kern="100" dirty="0">
              <a:latin typeface="Times New Roman" panose="02020603050405020304" pitchFamily="18" charset="0"/>
              <a:ea typeface="SimSun" panose="02010600030101010101" pitchFamily="2" charset="-122"/>
            </a:endParaRPr>
          </a:p>
          <a:p>
            <a:pPr marL="342900" lvl="0" indent="-342900">
              <a:lnSpc>
                <a:spcPct val="120000"/>
              </a:lnSpc>
              <a:spcBef>
                <a:spcPts val="1200"/>
              </a:spcBef>
              <a:spcAft>
                <a:spcPts val="0"/>
              </a:spcAft>
              <a:buFont typeface="Wingdings" panose="05000000000000000000" pitchFamily="2" charset="2"/>
              <a:buChar char="§"/>
            </a:pPr>
            <a:endParaRPr lang="en-US" altLang="zh-TW" sz="3200" kern="100" dirty="0">
              <a:latin typeface="Times New Roman" panose="02020603050405020304" pitchFamily="18" charset="0"/>
              <a:ea typeface="SimSun" panose="02010600030101010101" pitchFamily="2" charset="-122"/>
            </a:endParaRPr>
          </a:p>
          <a:p>
            <a:pPr marL="0" lvl="0" indent="0">
              <a:spcBef>
                <a:spcPts val="600"/>
              </a:spcBef>
              <a:spcAft>
                <a:spcPts val="0"/>
              </a:spcAft>
              <a:buNone/>
            </a:pPr>
            <a:endParaRPr lang="en-US" altLang="zh-TW" sz="3200" kern="100" dirty="0">
              <a:latin typeface="Times New Roman" panose="02020603050405020304" pitchFamily="18" charset="0"/>
              <a:ea typeface="SimSun" panose="02010600030101010101" pitchFamily="2" charset="-122"/>
            </a:endParaRPr>
          </a:p>
          <a:p>
            <a:pPr marL="0" lvl="0" indent="0">
              <a:spcBef>
                <a:spcPts val="600"/>
              </a:spcBef>
              <a:spcAft>
                <a:spcPts val="0"/>
              </a:spcAft>
              <a:buNone/>
            </a:pPr>
            <a:endParaRPr lang="en-US" altLang="zh-TW" sz="3200" kern="100" dirty="0">
              <a:latin typeface="Times New Roman" panose="02020603050405020304" pitchFamily="18" charset="0"/>
              <a:ea typeface="SimSun" panose="02010600030101010101" pitchFamily="2" charset="-122"/>
            </a:endParaRPr>
          </a:p>
          <a:p>
            <a:pPr lvl="0" algn="just">
              <a:buFont typeface="Wingdings" panose="05000000000000000000" pitchFamily="2" charset="2"/>
              <a:buChar char="§"/>
              <a:tabLst>
                <a:tab pos="450215" algn="l"/>
              </a:tabLst>
            </a:pPr>
            <a:endParaRPr lang="en-US" altLang="zh-TW" sz="3200" kern="100" dirty="0">
              <a:latin typeface="Times New Roman" panose="02020603050405020304" pitchFamily="18" charset="0"/>
              <a:ea typeface="標楷體" panose="03000509000000000000" pitchFamily="65" charset="-120"/>
              <a:cs typeface="Wingdings" panose="05000000000000000000" pitchFamily="2" charset="2"/>
            </a:endParaRPr>
          </a:p>
          <a:p>
            <a:pPr lvl="0" algn="just">
              <a:buFont typeface="Wingdings" panose="05000000000000000000" pitchFamily="2" charset="2"/>
              <a:buChar char="§"/>
              <a:tabLst>
                <a:tab pos="450215" algn="l"/>
              </a:tabLst>
            </a:pPr>
            <a:endParaRPr lang="en-US" altLang="zh-TW" sz="3200" kern="100" dirty="0">
              <a:latin typeface="Times New Roman" panose="02020603050405020304" pitchFamily="18" charset="0"/>
              <a:ea typeface="標楷體" panose="03000509000000000000" pitchFamily="65" charset="-120"/>
              <a:cs typeface="Wingdings" panose="05000000000000000000" pitchFamily="2" charset="2"/>
            </a:endParaRPr>
          </a:p>
          <a:p>
            <a:pPr lvl="0" algn="just">
              <a:buFont typeface="Wingdings" panose="05000000000000000000" pitchFamily="2" charset="2"/>
              <a:buChar char="§"/>
              <a:tabLst>
                <a:tab pos="450215" algn="l"/>
              </a:tabLst>
            </a:pPr>
            <a:endParaRPr lang="en-US" altLang="zh-TW" sz="3200" kern="100" dirty="0">
              <a:latin typeface="Times New Roman" panose="02020603050405020304" pitchFamily="18" charset="0"/>
              <a:ea typeface="標楷體" panose="03000509000000000000" pitchFamily="65" charset="-120"/>
              <a:cs typeface="Wingdings" panose="05000000000000000000" pitchFamily="2" charset="2"/>
            </a:endParaRPr>
          </a:p>
          <a:p>
            <a:pPr lvl="0" algn="just">
              <a:lnSpc>
                <a:spcPct val="120000"/>
              </a:lnSpc>
              <a:buFont typeface="Wingdings" panose="05000000000000000000" pitchFamily="2" charset="2"/>
              <a:buChar char="§"/>
              <a:tabLst>
                <a:tab pos="450215" algn="l"/>
              </a:tabLst>
            </a:pPr>
            <a:r>
              <a:rPr lang="zh-TW" altLang="en-US" sz="3300" kern="100" dirty="0">
                <a:latin typeface="Times New Roman" panose="02020603050405020304" pitchFamily="18" charset="0"/>
                <a:ea typeface="標楷體" panose="03000509000000000000" pitchFamily="65" charset="-120"/>
                <a:cs typeface="Wingdings" panose="05000000000000000000" pitchFamily="2" charset="2"/>
              </a:rPr>
              <a:t>香港居民自回歸以來所享有的權利和自由，有因為</a:t>
            </a:r>
            <a:r>
              <a:rPr lang="en-US" altLang="zh-TW" sz="3300" kern="100" dirty="0">
                <a:latin typeface="Times New Roman" panose="02020603050405020304" pitchFamily="18" charset="0"/>
                <a:ea typeface="標楷體" panose="03000509000000000000" pitchFamily="65" charset="-120"/>
                <a:cs typeface="Wingdings" panose="05000000000000000000" pitchFamily="2" charset="2"/>
              </a:rPr>
              <a:t>《</a:t>
            </a:r>
            <a:r>
              <a:rPr lang="zh-TW" altLang="en-US" sz="3300" kern="100" dirty="0">
                <a:latin typeface="Times New Roman" panose="02020603050405020304" pitchFamily="18" charset="0"/>
                <a:ea typeface="標楷體" panose="03000509000000000000" pitchFamily="65" charset="-120"/>
                <a:cs typeface="Wingdings" panose="05000000000000000000" pitchFamily="2" charset="2"/>
              </a:rPr>
              <a:t>香港國安法</a:t>
            </a:r>
            <a:r>
              <a:rPr lang="en-US" altLang="zh-TW" sz="3300" kern="100" dirty="0">
                <a:latin typeface="Times New Roman" panose="02020603050405020304" pitchFamily="18" charset="0"/>
                <a:ea typeface="標楷體" panose="03000509000000000000" pitchFamily="65" charset="-120"/>
                <a:cs typeface="Wingdings" panose="05000000000000000000" pitchFamily="2" charset="2"/>
              </a:rPr>
              <a:t>》</a:t>
            </a:r>
            <a:r>
              <a:rPr lang="zh-TW" altLang="en-US" sz="3300" kern="100" dirty="0">
                <a:latin typeface="Times New Roman" panose="02020603050405020304" pitchFamily="18" charset="0"/>
                <a:ea typeface="標楷體" panose="03000509000000000000" pitchFamily="65" charset="-120"/>
                <a:cs typeface="Wingdings" panose="05000000000000000000" pitchFamily="2" charset="2"/>
              </a:rPr>
              <a:t>的頒布而減少了嗎？從何得知？</a:t>
            </a:r>
            <a:endParaRPr lang="en-US" altLang="zh-TW" sz="3300" kern="100" dirty="0">
              <a:latin typeface="Times New Roman" panose="02020603050405020304" pitchFamily="18" charset="0"/>
              <a:ea typeface="標楷體" panose="03000509000000000000" pitchFamily="65" charset="-120"/>
              <a:cs typeface="Wingdings" panose="05000000000000000000" pitchFamily="2" charset="2"/>
            </a:endParaRPr>
          </a:p>
          <a:p>
            <a:pPr marL="0" lvl="0" indent="0" algn="just">
              <a:buNone/>
              <a:tabLst>
                <a:tab pos="450215" algn="l"/>
              </a:tabLst>
            </a:pPr>
            <a:r>
              <a:rPr lang="en-US" altLang="zh-TW" sz="3200" u="sng" kern="100" dirty="0">
                <a:solidFill>
                  <a:srgbClr val="FF0000"/>
                </a:solidFill>
                <a:latin typeface="Times New Roman" panose="02020603050405020304" pitchFamily="18" charset="0"/>
                <a:ea typeface="標楷體" panose="03000509000000000000" pitchFamily="65" charset="-120"/>
              </a:rPr>
              <a:t>___________________________________________________________</a:t>
            </a:r>
            <a:endParaRPr lang="en-US" altLang="zh-TW" sz="3200" u="sng" kern="100" dirty="0">
              <a:latin typeface="Times New Roman" panose="02020603050405020304" pitchFamily="18" charset="0"/>
              <a:ea typeface="標楷體" panose="03000509000000000000" pitchFamily="65" charset="-120"/>
            </a:endParaRPr>
          </a:p>
          <a:p>
            <a:pPr marL="0" lvl="0" indent="0">
              <a:spcBef>
                <a:spcPts val="600"/>
              </a:spcBef>
              <a:spcAft>
                <a:spcPts val="0"/>
              </a:spcAft>
              <a:buNone/>
            </a:pPr>
            <a:endParaRPr lang="zh-TW" altLang="zh-HK" sz="3200" kern="100" dirty="0">
              <a:latin typeface="Times New Roman" panose="02020603050405020304" pitchFamily="18" charset="0"/>
              <a:ea typeface="SimSun" panose="02010600030101010101" pitchFamily="2" charset="-122"/>
            </a:endParaRPr>
          </a:p>
        </p:txBody>
      </p:sp>
      <p:sp>
        <p:nvSpPr>
          <p:cNvPr id="4" name="投影片編號版面配置區 3">
            <a:extLst>
              <a:ext uri="{FF2B5EF4-FFF2-40B4-BE49-F238E27FC236}">
                <a16:creationId xmlns:a16="http://schemas.microsoft.com/office/drawing/2014/main" id="{8EF8F906-B336-426D-A07B-F1BE73E0300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E6A508-BB07-4B8A-901D-15D03AC66BA5}" type="slidenum">
              <a:rPr kumimoji="0" lang="zh-HK"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zh-HK" altLang="en-US" sz="1200" b="0" i="0" u="none" strike="noStrike" kern="1200" cap="none" spc="0" normalizeH="0" baseline="0" noProof="0" dirty="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
        <p:nvSpPr>
          <p:cNvPr id="8" name="文字方塊 7">
            <a:extLst>
              <a:ext uri="{FF2B5EF4-FFF2-40B4-BE49-F238E27FC236}">
                <a16:creationId xmlns:a16="http://schemas.microsoft.com/office/drawing/2014/main" id="{6EB4B35C-ED90-4311-A5FF-CB56481F843A}"/>
              </a:ext>
            </a:extLst>
          </p:cNvPr>
          <p:cNvSpPr txBox="1"/>
          <p:nvPr/>
        </p:nvSpPr>
        <p:spPr>
          <a:xfrm>
            <a:off x="940468" y="1686761"/>
            <a:ext cx="10311063" cy="3198889"/>
          </a:xfrm>
          <a:prstGeom prst="rect">
            <a:avLst/>
          </a:prstGeom>
          <a:noFill/>
          <a:ln>
            <a:solidFill>
              <a:srgbClr val="000099"/>
            </a:solidFill>
          </a:ln>
        </p:spPr>
        <p:txBody>
          <a:bodyPr wrap="square" rtlCol="0">
            <a:spAutoFit/>
          </a:bodyPr>
          <a:lstStyle/>
          <a:p>
            <a:pPr marR="0" lvl="0" algn="ctr" defTabSz="914400" rtl="0" eaLnBrk="1" fontAlgn="auto" latinLnBrk="0" hangingPunct="1">
              <a:lnSpc>
                <a:spcPct val="100000"/>
              </a:lnSpc>
              <a:spcBef>
                <a:spcPts val="0"/>
              </a:spcBef>
              <a:spcAft>
                <a:spcPts val="1200"/>
              </a:spcAft>
              <a:buClrTx/>
              <a:buSzTx/>
              <a:buFontTx/>
              <a:buNone/>
              <a:tabLst/>
              <a:defRPr/>
            </a:pPr>
            <a:r>
              <a:rPr kumimoji="0" lang="en-US" altLang="zh-TW" sz="2800" b="1" i="0" u="sng" strike="noStrike" kern="1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mn-cs"/>
              </a:rPr>
              <a:t>《</a:t>
            </a:r>
            <a:r>
              <a:rPr kumimoji="0" lang="zh-TW" altLang="en-US" sz="2800" b="1" i="0" u="sng" strike="noStrike" kern="1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mn-cs"/>
              </a:rPr>
              <a:t>中華人民共和國香港特別行政區維護國家安全法</a:t>
            </a:r>
            <a:r>
              <a:rPr kumimoji="0" lang="en-US" altLang="zh-TW" sz="2800" b="1" i="0" u="sng" strike="noStrike" kern="1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mn-cs"/>
              </a:rPr>
              <a:t>》</a:t>
            </a:r>
          </a:p>
          <a:p>
            <a:pPr marR="0" lvl="0" algn="l" defTabSz="914400" rtl="0" eaLnBrk="1" fontAlgn="auto" latinLnBrk="0" hangingPunct="1">
              <a:lnSpc>
                <a:spcPts val="4000"/>
              </a:lnSpc>
              <a:spcBef>
                <a:spcPts val="0"/>
              </a:spcBef>
              <a:spcAft>
                <a:spcPts val="0"/>
              </a:spcAft>
              <a:buClrTx/>
              <a:buSzTx/>
              <a:buFontTx/>
              <a:buNone/>
              <a:tabLst/>
              <a:defRPr/>
            </a:pPr>
            <a:r>
              <a:rPr kumimoji="0" lang="zh-TW" altLang="en-US" sz="2600" b="1" i="0" u="none" strike="noStrike" kern="1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mn-cs"/>
              </a:rPr>
              <a:t>第四條   </a:t>
            </a:r>
            <a:r>
              <a:rPr kumimoji="0" lang="zh-TW" altLang="en-US" sz="2600" b="0" i="0" u="none" strike="noStrike" kern="1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mn-cs"/>
              </a:rPr>
              <a:t>香港特別行政區維護國家安全應當尊重和保障人權，依法保護香港特別行政區居民根據香港特別行政區基本法和</a:t>
            </a:r>
            <a:r>
              <a:rPr kumimoji="0" lang="en-US" altLang="zh-TW" sz="2600" b="0" i="0" u="none" strike="noStrike" kern="1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mn-cs"/>
              </a:rPr>
              <a:t>《</a:t>
            </a:r>
            <a:r>
              <a:rPr kumimoji="0" lang="zh-TW" altLang="en-US" sz="2600" b="0" i="0" u="none" strike="noStrike" kern="1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mn-cs"/>
              </a:rPr>
              <a:t>公民權利和政治權利國際公約</a:t>
            </a:r>
            <a:r>
              <a:rPr kumimoji="0" lang="en-US" altLang="zh-TW" sz="2600" b="0" i="0" u="none" strike="noStrike" kern="1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mn-cs"/>
              </a:rPr>
              <a:t>》</a:t>
            </a:r>
            <a:r>
              <a:rPr kumimoji="0" lang="zh-TW" altLang="en-US" sz="2600" b="0" i="0" u="none" strike="noStrike" kern="1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mn-cs"/>
              </a:rPr>
              <a:t>、</a:t>
            </a:r>
            <a:r>
              <a:rPr kumimoji="0" lang="en-US" altLang="zh-TW" sz="2600" b="0" i="0" u="none" strike="noStrike" kern="1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mn-cs"/>
              </a:rPr>
              <a:t>《</a:t>
            </a:r>
            <a:r>
              <a:rPr kumimoji="0" lang="zh-TW" altLang="en-US" sz="2600" b="0" i="0" u="none" strike="noStrike" kern="1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mn-cs"/>
              </a:rPr>
              <a:t>經濟、社會與文化權利的國際公約</a:t>
            </a:r>
            <a:r>
              <a:rPr kumimoji="0" lang="en-US" altLang="zh-TW" sz="2600" b="0" i="0" u="none" strike="noStrike" kern="1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mn-cs"/>
              </a:rPr>
              <a:t>》</a:t>
            </a:r>
            <a:r>
              <a:rPr kumimoji="0" lang="zh-TW" altLang="en-US" sz="2600" b="0" i="0" u="none" strike="noStrike" kern="1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mn-cs"/>
              </a:rPr>
              <a:t>適用於香港的有關規定享有的包括言論、新聞、出版的自由，結社、集會、遊行、示威的自由在內的權利和自由。</a:t>
            </a:r>
          </a:p>
        </p:txBody>
      </p:sp>
    </p:spTree>
    <p:extLst>
      <p:ext uri="{BB962C8B-B14F-4D97-AF65-F5344CB8AC3E}">
        <p14:creationId xmlns:p14="http://schemas.microsoft.com/office/powerpoint/2010/main" val="3217353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animEffect transition="in" filter="fade">
                                      <p:cBhvr>
                                        <p:cTn id="11" dur="500"/>
                                        <p:tgtEl>
                                          <p:spTgt spid="3">
                                            <p:txEl>
                                              <p:pRg st="9" end="9"/>
                                            </p:txEl>
                                          </p:spTgt>
                                        </p:tgtEl>
                                      </p:cBhvr>
                                    </p:animEffect>
                                  </p:childTnLst>
                                </p:cTn>
                              </p:par>
                            </p:childTnLst>
                          </p:cTn>
                        </p:par>
                        <p:par>
                          <p:cTn id="12" fill="hold">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animEffect transition="in" filter="fade">
                                      <p:cBhvr>
                                        <p:cTn id="15"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5E6DDB8-300A-4B90-BB98-5B47876EFCB5}"/>
              </a:ext>
            </a:extLst>
          </p:cNvPr>
          <p:cNvSpPr>
            <a:spLocks noGrp="1"/>
          </p:cNvSpPr>
          <p:nvPr>
            <p:ph type="title"/>
          </p:nvPr>
        </p:nvSpPr>
        <p:spPr>
          <a:xfrm>
            <a:off x="633663" y="-50611"/>
            <a:ext cx="10515600" cy="1325563"/>
          </a:xfrm>
        </p:spPr>
        <p:txBody>
          <a:bodyPr/>
          <a:lstStyle/>
          <a:p>
            <a:pPr algn="ctr"/>
            <a:r>
              <a:rPr lang="zh-TW" altLang="en-US" sz="4400" kern="100" dirty="0">
                <a:solidFill>
                  <a:srgbClr val="0000FF"/>
                </a:solidFill>
                <a:effectLst/>
                <a:ea typeface="標楷體" panose="03000509000000000000" pitchFamily="65" charset="-120"/>
                <a:cs typeface="Times New Roman" panose="02020603050405020304" pitchFamily="18" charset="0"/>
              </a:rPr>
              <a:t>為什麼要訂立</a:t>
            </a:r>
            <a:r>
              <a:rPr lang="en-US" altLang="zh-TW" sz="4400" kern="100" dirty="0">
                <a:solidFill>
                  <a:srgbClr val="0000FF"/>
                </a:solidFill>
                <a:effectLst/>
                <a:ea typeface="標楷體" panose="03000509000000000000" pitchFamily="65" charset="-120"/>
                <a:cs typeface="Times New Roman" panose="02020603050405020304" pitchFamily="18" charset="0"/>
              </a:rPr>
              <a:t>《</a:t>
            </a:r>
            <a:r>
              <a:rPr lang="zh-TW" altLang="en-US" sz="4400" kern="100" dirty="0">
                <a:solidFill>
                  <a:srgbClr val="0000FF"/>
                </a:solidFill>
                <a:effectLst/>
                <a:ea typeface="標楷體" panose="03000509000000000000" pitchFamily="65" charset="-120"/>
                <a:cs typeface="Times New Roman" panose="02020603050405020304" pitchFamily="18" charset="0"/>
              </a:rPr>
              <a:t>香港國安法</a:t>
            </a:r>
            <a:r>
              <a:rPr lang="en-US" altLang="zh-TW" sz="4400" kern="100" dirty="0">
                <a:solidFill>
                  <a:srgbClr val="0000FF"/>
                </a:solidFill>
                <a:effectLst/>
                <a:ea typeface="標楷體" panose="03000509000000000000" pitchFamily="65" charset="-120"/>
                <a:cs typeface="Times New Roman" panose="02020603050405020304" pitchFamily="18" charset="0"/>
              </a:rPr>
              <a:t>》</a:t>
            </a:r>
            <a:r>
              <a:rPr lang="zh-TW" altLang="en-US" sz="4400" kern="100" dirty="0">
                <a:solidFill>
                  <a:srgbClr val="0000FF"/>
                </a:solidFill>
                <a:effectLst/>
                <a:ea typeface="標楷體" panose="03000509000000000000" pitchFamily="65" charset="-120"/>
                <a:cs typeface="Times New Roman" panose="02020603050405020304" pitchFamily="18" charset="0"/>
              </a:rPr>
              <a:t>？</a:t>
            </a:r>
            <a:endParaRPr lang="zh-HK" altLang="en-US" dirty="0"/>
          </a:p>
        </p:txBody>
      </p:sp>
      <p:sp>
        <p:nvSpPr>
          <p:cNvPr id="3" name="直排文字版面配置區 2">
            <a:extLst>
              <a:ext uri="{FF2B5EF4-FFF2-40B4-BE49-F238E27FC236}">
                <a16:creationId xmlns:a16="http://schemas.microsoft.com/office/drawing/2014/main" id="{944600A2-4D7A-4A26-BC75-5CC9F525DCB6}"/>
              </a:ext>
            </a:extLst>
          </p:cNvPr>
          <p:cNvSpPr>
            <a:spLocks noGrp="1"/>
          </p:cNvSpPr>
          <p:nvPr>
            <p:ph type="body" orient="vert" idx="1"/>
          </p:nvPr>
        </p:nvSpPr>
        <p:spPr>
          <a:xfrm>
            <a:off x="160421" y="1074822"/>
            <a:ext cx="11839074" cy="5783178"/>
          </a:xfrm>
        </p:spPr>
        <p:txBody>
          <a:bodyPr vert="horz">
            <a:normAutofit fontScale="62500" lnSpcReduction="20000"/>
          </a:bodyPr>
          <a:lstStyle/>
          <a:p>
            <a:pPr marL="342900" lvl="0" indent="-342900">
              <a:lnSpc>
                <a:spcPct val="120000"/>
              </a:lnSpc>
              <a:spcBef>
                <a:spcPts val="1200"/>
              </a:spcBef>
              <a:spcAft>
                <a:spcPts val="0"/>
              </a:spcAft>
              <a:buFont typeface="Wingdings" panose="05000000000000000000" pitchFamily="2" charset="2"/>
              <a:buChar char="§"/>
            </a:pPr>
            <a:r>
              <a:rPr lang="zh-TW" altLang="en-US" sz="4500" kern="100" dirty="0">
                <a:latin typeface="Times New Roman" panose="02020603050405020304" pitchFamily="18" charset="0"/>
                <a:ea typeface="標楷體" panose="03000509000000000000" pitchFamily="65" charset="-120"/>
                <a:cs typeface="Times New Roman" panose="02020603050405020304" pitchFamily="18" charset="0"/>
              </a:rPr>
              <a:t>制定</a:t>
            </a:r>
            <a:r>
              <a:rPr lang="en-US" altLang="zh-TW" sz="4500" kern="1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4500" kern="100" dirty="0">
                <a:latin typeface="Times New Roman" panose="02020603050405020304" pitchFamily="18" charset="0"/>
                <a:ea typeface="標楷體" panose="03000509000000000000" pitchFamily="65" charset="-120"/>
                <a:cs typeface="Times New Roman" panose="02020603050405020304" pitchFamily="18" charset="0"/>
              </a:rPr>
              <a:t>香港國安法</a:t>
            </a:r>
            <a:r>
              <a:rPr lang="en-US" altLang="zh-TW" sz="4500" kern="1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4500" kern="100" dirty="0">
                <a:latin typeface="Times New Roman" panose="02020603050405020304" pitchFamily="18" charset="0"/>
                <a:ea typeface="標楷體" panose="03000509000000000000" pitchFamily="65" charset="-120"/>
                <a:cs typeface="Times New Roman" panose="02020603050405020304" pitchFamily="18" charset="0"/>
              </a:rPr>
              <a:t>時，有考慮過如何保障香港的法治精神與制度嗎？</a:t>
            </a:r>
            <a:endParaRPr lang="en-US" altLang="zh-TW" sz="4500" kern="100" dirty="0">
              <a:latin typeface="Times New Roman" panose="02020603050405020304" pitchFamily="18" charset="0"/>
              <a:ea typeface="標楷體" panose="03000509000000000000" pitchFamily="65" charset="-120"/>
              <a:cs typeface="Times New Roman" panose="02020603050405020304" pitchFamily="18" charset="0"/>
            </a:endParaRPr>
          </a:p>
          <a:p>
            <a:pPr marL="0" lvl="0" indent="0">
              <a:lnSpc>
                <a:spcPct val="120000"/>
              </a:lnSpc>
              <a:spcBef>
                <a:spcPts val="1200"/>
              </a:spcBef>
              <a:spcAft>
                <a:spcPts val="0"/>
              </a:spcAft>
              <a:buNone/>
            </a:pPr>
            <a:endParaRPr lang="en-US" altLang="zh-TW" sz="4500" kern="100" dirty="0">
              <a:latin typeface="Times New Roman" panose="02020603050405020304" pitchFamily="18" charset="0"/>
              <a:ea typeface="SimSun" panose="02010600030101010101" pitchFamily="2" charset="-122"/>
            </a:endParaRPr>
          </a:p>
          <a:p>
            <a:pPr marL="342900" lvl="0" indent="-342900">
              <a:lnSpc>
                <a:spcPct val="120000"/>
              </a:lnSpc>
              <a:spcBef>
                <a:spcPts val="1200"/>
              </a:spcBef>
              <a:spcAft>
                <a:spcPts val="0"/>
              </a:spcAft>
              <a:buFont typeface="Wingdings" panose="05000000000000000000" pitchFamily="2" charset="2"/>
              <a:buChar char="§"/>
            </a:pPr>
            <a:endParaRPr lang="en-US" altLang="zh-TW" sz="3200" kern="100" dirty="0">
              <a:latin typeface="Times New Roman" panose="02020603050405020304" pitchFamily="18" charset="0"/>
              <a:ea typeface="SimSun" panose="02010600030101010101" pitchFamily="2" charset="-122"/>
            </a:endParaRPr>
          </a:p>
          <a:p>
            <a:pPr marL="0" lvl="0" indent="0">
              <a:spcBef>
                <a:spcPts val="600"/>
              </a:spcBef>
              <a:spcAft>
                <a:spcPts val="0"/>
              </a:spcAft>
              <a:buNone/>
            </a:pPr>
            <a:endParaRPr lang="en-US" altLang="zh-TW" sz="3200" kern="100" dirty="0">
              <a:latin typeface="Times New Roman" panose="02020603050405020304" pitchFamily="18" charset="0"/>
              <a:ea typeface="SimSun" panose="02010600030101010101" pitchFamily="2" charset="-122"/>
            </a:endParaRPr>
          </a:p>
          <a:p>
            <a:pPr marL="0" lvl="0" indent="0">
              <a:spcBef>
                <a:spcPts val="600"/>
              </a:spcBef>
              <a:spcAft>
                <a:spcPts val="0"/>
              </a:spcAft>
              <a:buNone/>
            </a:pPr>
            <a:endParaRPr lang="en-US" altLang="zh-TW" sz="3200" kern="100" dirty="0">
              <a:latin typeface="Times New Roman" panose="02020603050405020304" pitchFamily="18" charset="0"/>
              <a:ea typeface="SimSun" panose="02010600030101010101" pitchFamily="2" charset="-122"/>
            </a:endParaRPr>
          </a:p>
          <a:p>
            <a:pPr lvl="0" algn="just">
              <a:buFont typeface="Wingdings" panose="05000000000000000000" pitchFamily="2" charset="2"/>
              <a:buChar char="§"/>
              <a:tabLst>
                <a:tab pos="450215" algn="l"/>
              </a:tabLst>
            </a:pPr>
            <a:endParaRPr lang="en-US" altLang="zh-TW" sz="3200" kern="100" dirty="0">
              <a:latin typeface="Times New Roman" panose="02020603050405020304" pitchFamily="18" charset="0"/>
              <a:ea typeface="標楷體" panose="03000509000000000000" pitchFamily="65" charset="-120"/>
              <a:cs typeface="Wingdings" panose="05000000000000000000" pitchFamily="2" charset="2"/>
            </a:endParaRPr>
          </a:p>
          <a:p>
            <a:pPr lvl="0" algn="just">
              <a:buFont typeface="Wingdings" panose="05000000000000000000" pitchFamily="2" charset="2"/>
              <a:buChar char="§"/>
              <a:tabLst>
                <a:tab pos="450215" algn="l"/>
              </a:tabLst>
            </a:pPr>
            <a:endParaRPr lang="en-US" altLang="zh-TW" sz="3200" kern="100" dirty="0">
              <a:latin typeface="Times New Roman" panose="02020603050405020304" pitchFamily="18" charset="0"/>
              <a:ea typeface="標楷體" panose="03000509000000000000" pitchFamily="65" charset="-120"/>
              <a:cs typeface="Wingdings" panose="05000000000000000000" pitchFamily="2" charset="2"/>
            </a:endParaRPr>
          </a:p>
          <a:p>
            <a:pPr lvl="0" algn="just">
              <a:buFont typeface="Wingdings" panose="05000000000000000000" pitchFamily="2" charset="2"/>
              <a:buChar char="§"/>
              <a:tabLst>
                <a:tab pos="450215" algn="l"/>
              </a:tabLst>
            </a:pPr>
            <a:endParaRPr lang="en-US" altLang="zh-TW" sz="3200" kern="100" dirty="0">
              <a:latin typeface="Times New Roman" panose="02020603050405020304" pitchFamily="18" charset="0"/>
              <a:ea typeface="標楷體" panose="03000509000000000000" pitchFamily="65" charset="-120"/>
              <a:cs typeface="Wingdings" panose="05000000000000000000" pitchFamily="2" charset="2"/>
            </a:endParaRPr>
          </a:p>
          <a:p>
            <a:pPr lvl="0" algn="just">
              <a:buFont typeface="Wingdings" panose="05000000000000000000" pitchFamily="2" charset="2"/>
              <a:buChar char="§"/>
              <a:tabLst>
                <a:tab pos="450215" algn="l"/>
              </a:tabLst>
            </a:pPr>
            <a:endParaRPr lang="en-US" altLang="zh-TW" sz="3200" kern="100" dirty="0">
              <a:latin typeface="Times New Roman" panose="02020603050405020304" pitchFamily="18" charset="0"/>
              <a:ea typeface="標楷體" panose="03000509000000000000" pitchFamily="65" charset="-120"/>
              <a:cs typeface="Wingdings" panose="05000000000000000000" pitchFamily="2" charset="2"/>
            </a:endParaRPr>
          </a:p>
          <a:p>
            <a:pPr lvl="0" algn="just">
              <a:buFont typeface="Wingdings" panose="05000000000000000000" pitchFamily="2" charset="2"/>
              <a:buChar char="§"/>
              <a:tabLst>
                <a:tab pos="450215" algn="l"/>
              </a:tabLst>
            </a:pPr>
            <a:endParaRPr lang="en-US" altLang="zh-TW" sz="3200" kern="100" dirty="0">
              <a:latin typeface="Times New Roman" panose="02020603050405020304" pitchFamily="18" charset="0"/>
              <a:ea typeface="標楷體" panose="03000509000000000000" pitchFamily="65" charset="-120"/>
              <a:cs typeface="Wingdings" panose="05000000000000000000" pitchFamily="2" charset="2"/>
            </a:endParaRPr>
          </a:p>
          <a:p>
            <a:pPr lvl="0" algn="just">
              <a:buFont typeface="Wingdings" panose="05000000000000000000" pitchFamily="2" charset="2"/>
              <a:buChar char="§"/>
              <a:tabLst>
                <a:tab pos="450215" algn="l"/>
              </a:tabLst>
            </a:pPr>
            <a:endParaRPr lang="en-US" altLang="zh-TW" sz="3200" kern="100" dirty="0">
              <a:latin typeface="Times New Roman" panose="02020603050405020304" pitchFamily="18" charset="0"/>
              <a:ea typeface="標楷體" panose="03000509000000000000" pitchFamily="65" charset="-120"/>
              <a:cs typeface="Wingdings" panose="05000000000000000000" pitchFamily="2" charset="2"/>
            </a:endParaRPr>
          </a:p>
          <a:p>
            <a:pPr lvl="0" algn="just">
              <a:buFont typeface="Wingdings" panose="05000000000000000000" pitchFamily="2" charset="2"/>
              <a:buChar char="§"/>
              <a:tabLst>
                <a:tab pos="450215" algn="l"/>
              </a:tabLst>
            </a:pPr>
            <a:endParaRPr lang="en-US" altLang="zh-TW" sz="3200" kern="100" dirty="0">
              <a:latin typeface="Times New Roman" panose="02020603050405020304" pitchFamily="18" charset="0"/>
              <a:ea typeface="標楷體" panose="03000509000000000000" pitchFamily="65" charset="-120"/>
              <a:cs typeface="Wingdings" panose="05000000000000000000" pitchFamily="2" charset="2"/>
            </a:endParaRPr>
          </a:p>
          <a:p>
            <a:pPr lvl="0" algn="just">
              <a:lnSpc>
                <a:spcPct val="120000"/>
              </a:lnSpc>
              <a:buFont typeface="Wingdings" panose="05000000000000000000" pitchFamily="2" charset="2"/>
              <a:buChar char="§"/>
              <a:tabLst>
                <a:tab pos="450215" algn="l"/>
              </a:tabLst>
            </a:pPr>
            <a:r>
              <a:rPr lang="zh-TW" altLang="en-US" sz="4500" kern="100" dirty="0">
                <a:latin typeface="Times New Roman" panose="02020603050405020304" pitchFamily="18" charset="0"/>
                <a:ea typeface="標楷體" panose="03000509000000000000" pitchFamily="65" charset="-120"/>
                <a:cs typeface="Wingdings" panose="05000000000000000000" pitchFamily="2" charset="2"/>
              </a:rPr>
              <a:t>頒布</a:t>
            </a:r>
            <a:r>
              <a:rPr lang="en-US" altLang="zh-TW" sz="4500" kern="100" dirty="0">
                <a:latin typeface="Times New Roman" panose="02020603050405020304" pitchFamily="18" charset="0"/>
                <a:ea typeface="標楷體" panose="03000509000000000000" pitchFamily="65" charset="-120"/>
                <a:cs typeface="Wingdings" panose="05000000000000000000" pitchFamily="2" charset="2"/>
              </a:rPr>
              <a:t>《</a:t>
            </a:r>
            <a:r>
              <a:rPr lang="zh-TW" altLang="en-US" sz="4500" kern="100" dirty="0">
                <a:latin typeface="Times New Roman" panose="02020603050405020304" pitchFamily="18" charset="0"/>
                <a:ea typeface="標楷體" panose="03000509000000000000" pitchFamily="65" charset="-120"/>
                <a:cs typeface="Wingdings" panose="05000000000000000000" pitchFamily="2" charset="2"/>
              </a:rPr>
              <a:t>香港國安法</a:t>
            </a:r>
            <a:r>
              <a:rPr lang="en-US" altLang="zh-TW" sz="4500" kern="100" dirty="0">
                <a:latin typeface="Times New Roman" panose="02020603050405020304" pitchFamily="18" charset="0"/>
                <a:ea typeface="標楷體" panose="03000509000000000000" pitchFamily="65" charset="-120"/>
                <a:cs typeface="Wingdings" panose="05000000000000000000" pitchFamily="2" charset="2"/>
              </a:rPr>
              <a:t>》</a:t>
            </a:r>
            <a:r>
              <a:rPr lang="zh-TW" altLang="en-US" sz="4500" kern="100" dirty="0">
                <a:latin typeface="Times New Roman" panose="02020603050405020304" pitchFamily="18" charset="0"/>
                <a:ea typeface="標楷體" panose="03000509000000000000" pitchFamily="65" charset="-120"/>
                <a:cs typeface="Wingdings" panose="05000000000000000000" pitchFamily="2" charset="2"/>
              </a:rPr>
              <a:t>以後，我們會被任意判罪嗎？</a:t>
            </a:r>
            <a:endParaRPr lang="en-US" altLang="zh-TW" sz="4500" kern="100" dirty="0">
              <a:latin typeface="Times New Roman" panose="02020603050405020304" pitchFamily="18" charset="0"/>
              <a:ea typeface="標楷體" panose="03000509000000000000" pitchFamily="65" charset="-120"/>
              <a:cs typeface="Wingdings" panose="05000000000000000000" pitchFamily="2" charset="2"/>
            </a:endParaRPr>
          </a:p>
          <a:p>
            <a:pPr marL="0" lvl="0" indent="0" algn="just">
              <a:buNone/>
              <a:tabLst>
                <a:tab pos="450215" algn="l"/>
              </a:tabLst>
            </a:pPr>
            <a:r>
              <a:rPr lang="en-US" altLang="zh-TW" sz="4500" u="sng" kern="100" dirty="0">
                <a:solidFill>
                  <a:srgbClr val="FF0000"/>
                </a:solidFill>
                <a:latin typeface="Times New Roman" panose="02020603050405020304" pitchFamily="18" charset="0"/>
                <a:ea typeface="標楷體" panose="03000509000000000000" pitchFamily="65" charset="-120"/>
              </a:rPr>
              <a:t>__________________________________________                                   _ </a:t>
            </a:r>
            <a:endParaRPr lang="en-US" altLang="zh-TW" sz="4500" u="sng" kern="100" dirty="0">
              <a:latin typeface="Times New Roman" panose="02020603050405020304" pitchFamily="18" charset="0"/>
              <a:ea typeface="標楷體" panose="03000509000000000000" pitchFamily="65" charset="-120"/>
            </a:endParaRPr>
          </a:p>
        </p:txBody>
      </p:sp>
      <p:sp>
        <p:nvSpPr>
          <p:cNvPr id="4" name="投影片編號版面配置區 3">
            <a:extLst>
              <a:ext uri="{FF2B5EF4-FFF2-40B4-BE49-F238E27FC236}">
                <a16:creationId xmlns:a16="http://schemas.microsoft.com/office/drawing/2014/main" id="{8EF8F906-B336-426D-A07B-F1BE73E0300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E6A508-BB07-4B8A-901D-15D03AC66BA5}" type="slidenum">
              <a:rPr kumimoji="0" lang="zh-HK"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zh-HK" altLang="en-US" sz="1200" b="0" i="0" u="none" strike="noStrike" kern="1200" cap="none" spc="0" normalizeH="0" baseline="0" noProof="0" dirty="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
        <p:nvSpPr>
          <p:cNvPr id="8" name="文字方塊 7">
            <a:extLst>
              <a:ext uri="{FF2B5EF4-FFF2-40B4-BE49-F238E27FC236}">
                <a16:creationId xmlns:a16="http://schemas.microsoft.com/office/drawing/2014/main" id="{6EB4B35C-ED90-4311-A5FF-CB56481F843A}"/>
              </a:ext>
            </a:extLst>
          </p:cNvPr>
          <p:cNvSpPr txBox="1"/>
          <p:nvPr/>
        </p:nvSpPr>
        <p:spPr>
          <a:xfrm>
            <a:off x="531395" y="1705161"/>
            <a:ext cx="10720136" cy="3782639"/>
          </a:xfrm>
          <a:prstGeom prst="rect">
            <a:avLst/>
          </a:prstGeom>
          <a:noFill/>
          <a:ln>
            <a:solidFill>
              <a:srgbClr val="000099"/>
            </a:solidFill>
          </a:ln>
        </p:spPr>
        <p:txBody>
          <a:bodyPr wrap="square" rtlCol="0">
            <a:spAutoFit/>
          </a:bodyPr>
          <a:lstStyle/>
          <a:p>
            <a:pPr marR="0" lvl="0" algn="ctr" defTabSz="914400" rtl="0" eaLnBrk="1" fontAlgn="auto" latinLnBrk="0" hangingPunct="1">
              <a:lnSpc>
                <a:spcPct val="100000"/>
              </a:lnSpc>
              <a:spcBef>
                <a:spcPts val="0"/>
              </a:spcBef>
              <a:spcAft>
                <a:spcPts val="1200"/>
              </a:spcAft>
              <a:buClrTx/>
              <a:buSzTx/>
              <a:buFontTx/>
              <a:buNone/>
              <a:tabLst/>
              <a:defRPr/>
            </a:pPr>
            <a:r>
              <a:rPr kumimoji="0" lang="en-US" altLang="zh-TW" sz="2800" b="1" i="0" u="sng" strike="noStrike" kern="1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mn-cs"/>
              </a:rPr>
              <a:t>《</a:t>
            </a:r>
            <a:r>
              <a:rPr kumimoji="0" lang="zh-TW" altLang="en-US" sz="2800" b="1" i="0" u="sng" strike="noStrike" kern="1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mn-cs"/>
              </a:rPr>
              <a:t>中華人民共和國香港特別行政區維護國家安全法</a:t>
            </a:r>
            <a:r>
              <a:rPr kumimoji="0" lang="en-US" altLang="zh-TW" sz="2800" b="1" i="0" u="sng" strike="noStrike" kern="1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mn-cs"/>
              </a:rPr>
              <a:t>》</a:t>
            </a:r>
          </a:p>
          <a:p>
            <a:pPr>
              <a:lnSpc>
                <a:spcPts val="4000"/>
              </a:lnSpc>
              <a:spcBef>
                <a:spcPts val="600"/>
              </a:spcBef>
              <a:tabLst>
                <a:tab pos="266700" algn="l"/>
              </a:tabLst>
            </a:pPr>
            <a:r>
              <a:rPr lang="zh-TW" altLang="zh-HK" sz="2600" b="1" kern="100" dirty="0">
                <a:effectLst/>
                <a:latin typeface="Times New Roman" panose="02020603050405020304" pitchFamily="18" charset="0"/>
                <a:ea typeface="標楷體" panose="03000509000000000000" pitchFamily="65" charset="-120"/>
              </a:rPr>
              <a:t>第五條</a:t>
            </a:r>
            <a:r>
              <a:rPr lang="en-US" altLang="zh-HK" sz="2600" kern="100" dirty="0">
                <a:effectLst/>
                <a:latin typeface="Times New Roman" panose="02020603050405020304" pitchFamily="18" charset="0"/>
                <a:ea typeface="標楷體" panose="03000509000000000000" pitchFamily="65" charset="-120"/>
              </a:rPr>
              <a:t>   </a:t>
            </a:r>
            <a:r>
              <a:rPr lang="zh-TW" altLang="zh-HK" sz="2600" kern="100" dirty="0">
                <a:effectLst/>
                <a:latin typeface="Times New Roman" panose="02020603050405020304" pitchFamily="18" charset="0"/>
                <a:ea typeface="標楷體" panose="03000509000000000000" pitchFamily="65" charset="-120"/>
              </a:rPr>
              <a:t>防範、制止和懲治危害國家安全犯罪，應當堅持法治原則。法律規定為犯罪行為的，依照法律定罪處刑；法律沒有規定為犯罪行為的，不得定罪處刑。</a:t>
            </a:r>
            <a:endParaRPr lang="zh-TW" altLang="zh-HK" sz="2600" kern="100" dirty="0">
              <a:effectLst/>
              <a:latin typeface="Times New Roman" panose="02020603050405020304" pitchFamily="18" charset="0"/>
              <a:ea typeface="SimSun" panose="02010600030101010101" pitchFamily="2" charset="-122"/>
            </a:endParaRPr>
          </a:p>
          <a:p>
            <a:pPr>
              <a:lnSpc>
                <a:spcPts val="4000"/>
              </a:lnSpc>
            </a:pPr>
            <a:r>
              <a:rPr lang="zh-TW" altLang="zh-HK" sz="2600" kern="100" dirty="0">
                <a:effectLst/>
                <a:latin typeface="Times New Roman" panose="02020603050405020304" pitchFamily="18" charset="0"/>
                <a:ea typeface="標楷體" panose="03000509000000000000" pitchFamily="65" charset="-120"/>
                <a:cs typeface="Times New Roman" panose="02020603050405020304" pitchFamily="18" charset="0"/>
              </a:rPr>
              <a:t>任何人未經司法機關判罪之前均假定無罪。保障犯罪嫌疑人、被告人和其他訴訟參與人依法享有的辯護權和其他訴訟權利。任何人已經司法程序被最終確定有罪或者宣告無罪的，不得就同一行為再予審判或者懲罰。</a:t>
            </a:r>
            <a:endParaRPr kumimoji="0" lang="zh-TW" altLang="en-US" sz="2600" b="0" i="0" u="none" strike="noStrike" kern="1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endParaRPr>
          </a:p>
        </p:txBody>
      </p:sp>
    </p:spTree>
    <p:extLst>
      <p:ext uri="{BB962C8B-B14F-4D97-AF65-F5344CB8AC3E}">
        <p14:creationId xmlns:p14="http://schemas.microsoft.com/office/powerpoint/2010/main" val="1726660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2" end="12"/>
                                            </p:txEl>
                                          </p:spTgt>
                                        </p:tgtEl>
                                        <p:attrNameLst>
                                          <p:attrName>style.visibility</p:attrName>
                                        </p:attrNameLst>
                                      </p:cBhvr>
                                      <p:to>
                                        <p:strVal val="visible"/>
                                      </p:to>
                                    </p:set>
                                    <p:animEffect transition="in" filter="fade">
                                      <p:cBhvr>
                                        <p:cTn id="17" dur="500"/>
                                        <p:tgtEl>
                                          <p:spTgt spid="3">
                                            <p:txEl>
                                              <p:pRg st="12" end="12"/>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3">
                                            <p:txEl>
                                              <p:pRg st="13" end="13"/>
                                            </p:txEl>
                                          </p:spTgt>
                                        </p:tgtEl>
                                        <p:attrNameLst>
                                          <p:attrName>style.visibility</p:attrName>
                                        </p:attrNameLst>
                                      </p:cBhvr>
                                      <p:to>
                                        <p:strVal val="visible"/>
                                      </p:to>
                                    </p:set>
                                    <p:animEffect transition="in" filter="fade">
                                      <p:cBhvr>
                                        <p:cTn id="21"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標題 1">
            <a:extLst>
              <a:ext uri="{FF2B5EF4-FFF2-40B4-BE49-F238E27FC236}">
                <a16:creationId xmlns:a16="http://schemas.microsoft.com/office/drawing/2014/main" id="{79D4C75A-3418-4C7C-8590-9ED0CCE2CC5D}"/>
              </a:ext>
            </a:extLst>
          </p:cNvPr>
          <p:cNvSpPr>
            <a:spLocks noGrp="1"/>
          </p:cNvSpPr>
          <p:nvPr>
            <p:ph type="title"/>
          </p:nvPr>
        </p:nvSpPr>
        <p:spPr>
          <a:xfrm>
            <a:off x="7235929" y="2747277"/>
            <a:ext cx="4709993" cy="2006242"/>
          </a:xfrm>
          <a:noFill/>
        </p:spPr>
        <p:txBody>
          <a:bodyPr vert="horz" lIns="91440" tIns="45720" rIns="91440" bIns="45720" rtlCol="0" anchor="b">
            <a:noAutofit/>
          </a:bodyPr>
          <a:lstStyle/>
          <a:p>
            <a:pPr marL="228600" lvl="0" indent="-228600" algn="ctr">
              <a:lnSpc>
                <a:spcPts val="5000"/>
              </a:lnSpc>
              <a:defRPr/>
            </a:pPr>
            <a:r>
              <a:rPr lang="zh-TW" altLang="en-US" sz="3600" b="1" dirty="0">
                <a:effectLst/>
              </a:rPr>
              <a:t>  涉及</a:t>
            </a:r>
            <a:r>
              <a:rPr lang="en-US" altLang="zh-TW" sz="3600" b="1" dirty="0">
                <a:effectLst/>
              </a:rPr>
              <a:t>《</a:t>
            </a:r>
            <a:r>
              <a:rPr lang="zh-TW" altLang="en-US" sz="3600" b="1" dirty="0">
                <a:effectLst/>
              </a:rPr>
              <a:t>香港國安法</a:t>
            </a:r>
            <a:r>
              <a:rPr lang="en-US" altLang="zh-TW" sz="3600" b="1" dirty="0">
                <a:effectLst/>
              </a:rPr>
              <a:t>》</a:t>
            </a:r>
            <a:r>
              <a:rPr lang="zh-TW" altLang="en-US" sz="3600" b="1" dirty="0">
                <a:effectLst/>
              </a:rPr>
              <a:t>的案件在哪裡審案、犯罪者在哪裡坐牢？</a:t>
            </a:r>
            <a:endParaRPr lang="en-US" altLang="zh-HK" sz="3600" dirty="0"/>
          </a:p>
        </p:txBody>
      </p:sp>
      <p:pic>
        <p:nvPicPr>
          <p:cNvPr id="7" name="圖片 6" descr="一張含有 室內, 地板 的圖片&#10;&#10;自動產生的描述">
            <a:extLst>
              <a:ext uri="{FF2B5EF4-FFF2-40B4-BE49-F238E27FC236}">
                <a16:creationId xmlns:a16="http://schemas.microsoft.com/office/drawing/2014/main" id="{3B9B7FC7-6CA0-402D-8C2E-D922EFF4801A}"/>
              </a:ext>
            </a:extLst>
          </p:cNvPr>
          <p:cNvPicPr>
            <a:picLocks noChangeAspect="1"/>
          </p:cNvPicPr>
          <p:nvPr/>
        </p:nvPicPr>
        <p:blipFill rotWithShape="1">
          <a:blip r:embed="rId2">
            <a:extLst>
              <a:ext uri="{28A0092B-C50C-407E-A947-70E740481C1C}">
                <a14:useLocalDpi xmlns:a14="http://schemas.microsoft.com/office/drawing/2010/main" val="0"/>
              </a:ext>
            </a:extLst>
          </a:blip>
          <a:srcRect l="21296" r="10641" b="-1"/>
          <a:stretch/>
        </p:blipFill>
        <p:spPr>
          <a:xfrm>
            <a:off x="20" y="10"/>
            <a:ext cx="6992881" cy="6857990"/>
          </a:xfrm>
          <a:prstGeom prst="rect">
            <a:avLst/>
          </a:prstGeom>
        </p:spPr>
      </p:pic>
      <p:sp>
        <p:nvSpPr>
          <p:cNvPr id="4" name="投影片編號版面配置區 3">
            <a:extLst>
              <a:ext uri="{FF2B5EF4-FFF2-40B4-BE49-F238E27FC236}">
                <a16:creationId xmlns:a16="http://schemas.microsoft.com/office/drawing/2014/main" id="{ACCEE55E-78BA-4655-8484-8ED0F3186EC1}"/>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10E6A508-BB07-4B8A-901D-15D03AC66BA5}" type="slidenum">
              <a:rPr lang="en-US" altLang="zh-HK" smtClean="0">
                <a:solidFill>
                  <a:prstClr val="black">
                    <a:tint val="75000"/>
                  </a:prstClr>
                </a:solidFill>
                <a:latin typeface="Calibri" panose="020F0502020204030204"/>
              </a:rPr>
              <a:pPr>
                <a:spcAft>
                  <a:spcPts val="600"/>
                </a:spcAft>
                <a:defRPr/>
              </a:pPr>
              <a:t>35</a:t>
            </a:fld>
            <a:endParaRPr lang="en-US" altLang="zh-HK">
              <a:solidFill>
                <a:prstClr val="black">
                  <a:tint val="75000"/>
                </a:prstClr>
              </a:solidFill>
              <a:latin typeface="Calibri" panose="020F0502020204030204"/>
            </a:endParaRPr>
          </a:p>
        </p:txBody>
      </p:sp>
      <p:sp>
        <p:nvSpPr>
          <p:cNvPr id="5" name="Oval 275">
            <a:extLst>
              <a:ext uri="{FF2B5EF4-FFF2-40B4-BE49-F238E27FC236}">
                <a16:creationId xmlns:a16="http://schemas.microsoft.com/office/drawing/2014/main" id="{1BB3C995-4839-4ABC-A3EE-36E8AA713CA0}"/>
              </a:ext>
            </a:extLst>
          </p:cNvPr>
          <p:cNvSpPr/>
          <p:nvPr/>
        </p:nvSpPr>
        <p:spPr>
          <a:xfrm>
            <a:off x="8664407" y="1048623"/>
            <a:ext cx="1317793" cy="1295242"/>
          </a:xfrm>
          <a:prstGeom prst="ellipse">
            <a:avLst/>
          </a:prstGeom>
          <a:gradFill rotWithShape="0">
            <a:gsLst>
              <a:gs pos="0">
                <a:srgbClr val="C2D69B"/>
              </a:gs>
              <a:gs pos="50000">
                <a:srgbClr val="9BBB59"/>
              </a:gs>
              <a:gs pos="100000">
                <a:srgbClr val="C2D69B"/>
              </a:gs>
            </a:gsLst>
            <a:lin ang="5400000" scaled="1"/>
            <a:tileRect/>
          </a:gradFill>
          <a:ln w="12700" cap="flat" cmpd="sng">
            <a:solidFill>
              <a:srgbClr val="9BBB59"/>
            </a:solidFill>
            <a:prstDash val="solid"/>
            <a:headEnd type="none" w="med" len="med"/>
            <a:tailEnd type="none" w="med" len="med"/>
          </a:ln>
          <a:effectLst>
            <a:outerShdw dist="28398" dir="3806096" algn="ctr" rotWithShape="0">
              <a:srgbClr val="4E6128"/>
            </a:outerShdw>
          </a:effectLst>
        </p:spPr>
        <p:txBody>
          <a:bodyPr wrap="square" upright="1"/>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altLang="zh-TW" sz="4800" b="1" i="0" u="none" strike="noStrike" kern="1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SimSun" panose="02010600030101010101" pitchFamily="2" charset="-122"/>
                <a:cs typeface="新細明體" panose="02020500000000000000" pitchFamily="18" charset="-120"/>
              </a:rPr>
              <a:t>6</a:t>
            </a:r>
            <a:endParaRPr kumimoji="0" lang="zh-TW" altLang="en-US" sz="4800" b="1" i="0" u="none" strike="noStrike" kern="1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SimSun" panose="02010600030101010101" pitchFamily="2" charset="-122"/>
              <a:cs typeface="新細明體" panose="02020500000000000000" pitchFamily="18" charset="-120"/>
            </a:endParaRPr>
          </a:p>
        </p:txBody>
      </p:sp>
    </p:spTree>
    <p:extLst>
      <p:ext uri="{BB962C8B-B14F-4D97-AF65-F5344CB8AC3E}">
        <p14:creationId xmlns:p14="http://schemas.microsoft.com/office/powerpoint/2010/main" val="3976917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5E6DDB8-300A-4B90-BB98-5B47876EFCB5}"/>
              </a:ext>
            </a:extLst>
          </p:cNvPr>
          <p:cNvSpPr>
            <a:spLocks noGrp="1"/>
          </p:cNvSpPr>
          <p:nvPr>
            <p:ph type="title"/>
          </p:nvPr>
        </p:nvSpPr>
        <p:spPr>
          <a:xfrm>
            <a:off x="1336153" y="136682"/>
            <a:ext cx="9519693" cy="1325563"/>
          </a:xfrm>
        </p:spPr>
        <p:txBody>
          <a:bodyPr>
            <a:normAutofit/>
          </a:bodyPr>
          <a:lstStyle/>
          <a:p>
            <a:pPr algn="ctr">
              <a:lnSpc>
                <a:spcPts val="4800"/>
              </a:lnSpc>
            </a:pPr>
            <a:r>
              <a:rPr lang="zh-TW" altLang="en-US" sz="4000" kern="100" dirty="0">
                <a:solidFill>
                  <a:srgbClr val="0000FF"/>
                </a:solidFill>
                <a:effectLst/>
                <a:ea typeface="標楷體" panose="03000509000000000000" pitchFamily="65" charset="-120"/>
                <a:cs typeface="Times New Roman" panose="02020603050405020304" pitchFamily="18" charset="0"/>
              </a:rPr>
              <a:t>涉及</a:t>
            </a:r>
            <a:r>
              <a:rPr lang="en-US" altLang="zh-TW" sz="4000" kern="100" dirty="0">
                <a:solidFill>
                  <a:srgbClr val="0000FF"/>
                </a:solidFill>
                <a:effectLst/>
                <a:ea typeface="標楷體" panose="03000509000000000000" pitchFamily="65" charset="-120"/>
                <a:cs typeface="Times New Roman" panose="02020603050405020304" pitchFamily="18" charset="0"/>
              </a:rPr>
              <a:t>《</a:t>
            </a:r>
            <a:r>
              <a:rPr lang="zh-TW" altLang="en-US" sz="4000" kern="100" dirty="0">
                <a:solidFill>
                  <a:srgbClr val="0000FF"/>
                </a:solidFill>
                <a:effectLst/>
                <a:ea typeface="標楷體" panose="03000509000000000000" pitchFamily="65" charset="-120"/>
                <a:cs typeface="Times New Roman" panose="02020603050405020304" pitchFamily="18" charset="0"/>
              </a:rPr>
              <a:t>香港國安法</a:t>
            </a:r>
            <a:r>
              <a:rPr lang="en-US" altLang="zh-TW" sz="4000" kern="100" dirty="0">
                <a:solidFill>
                  <a:srgbClr val="0000FF"/>
                </a:solidFill>
                <a:effectLst/>
                <a:ea typeface="標楷體" panose="03000509000000000000" pitchFamily="65" charset="-120"/>
                <a:cs typeface="Times New Roman" panose="02020603050405020304" pitchFamily="18" charset="0"/>
              </a:rPr>
              <a:t>》</a:t>
            </a:r>
            <a:r>
              <a:rPr lang="zh-TW" altLang="en-US" sz="4000" kern="100" dirty="0">
                <a:solidFill>
                  <a:srgbClr val="0000FF"/>
                </a:solidFill>
                <a:effectLst/>
                <a:ea typeface="標楷體" panose="03000509000000000000" pitchFamily="65" charset="-120"/>
                <a:cs typeface="Times New Roman" panose="02020603050405020304" pitchFamily="18" charset="0"/>
              </a:rPr>
              <a:t>的案件在哪裡審案、犯罪者在哪裡坐牢？</a:t>
            </a:r>
            <a:endParaRPr lang="zh-HK" altLang="en-US" sz="4000" dirty="0"/>
          </a:p>
        </p:txBody>
      </p:sp>
      <p:sp>
        <p:nvSpPr>
          <p:cNvPr id="3" name="直排文字版面配置區 2">
            <a:extLst>
              <a:ext uri="{FF2B5EF4-FFF2-40B4-BE49-F238E27FC236}">
                <a16:creationId xmlns:a16="http://schemas.microsoft.com/office/drawing/2014/main" id="{944600A2-4D7A-4A26-BC75-5CC9F525DCB6}"/>
              </a:ext>
            </a:extLst>
          </p:cNvPr>
          <p:cNvSpPr>
            <a:spLocks noGrp="1"/>
          </p:cNvSpPr>
          <p:nvPr>
            <p:ph type="body" orient="vert" idx="1"/>
          </p:nvPr>
        </p:nvSpPr>
        <p:spPr>
          <a:xfrm>
            <a:off x="838200" y="1459832"/>
            <a:ext cx="10515600" cy="5783178"/>
          </a:xfrm>
        </p:spPr>
        <p:txBody>
          <a:bodyPr vert="horz">
            <a:normAutofit/>
          </a:bodyPr>
          <a:lstStyle/>
          <a:p>
            <a:pPr marL="342900" lvl="0" indent="-342900">
              <a:lnSpc>
                <a:spcPct val="120000"/>
              </a:lnSpc>
              <a:spcBef>
                <a:spcPts val="1200"/>
              </a:spcBef>
              <a:spcAft>
                <a:spcPts val="0"/>
              </a:spcAft>
              <a:buFont typeface="Wingdings" panose="05000000000000000000" pitchFamily="2" charset="2"/>
              <a:buChar char="§"/>
            </a:pPr>
            <a:r>
              <a:rPr lang="en-US" altLang="zh-TW" sz="3000" kern="1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3000" kern="100" dirty="0">
                <a:latin typeface="Times New Roman" panose="02020603050405020304" pitchFamily="18" charset="0"/>
                <a:ea typeface="標楷體" panose="03000509000000000000" pitchFamily="65" charset="-120"/>
                <a:cs typeface="Times New Roman" panose="02020603050405020304" pitchFamily="18" charset="0"/>
              </a:rPr>
              <a:t>香港國安法</a:t>
            </a:r>
            <a:r>
              <a:rPr lang="en-US" altLang="zh-TW" sz="3000" kern="1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3000" kern="100" dirty="0">
                <a:latin typeface="Times New Roman" panose="02020603050405020304" pitchFamily="18" charset="0"/>
                <a:ea typeface="標楷體" panose="03000509000000000000" pitchFamily="65" charset="-120"/>
                <a:cs typeface="Times New Roman" panose="02020603050405020304" pitchFamily="18" charset="0"/>
              </a:rPr>
              <a:t>的管轄權，主要由香港特區行使。</a:t>
            </a:r>
            <a:endParaRPr lang="zh-TW" altLang="zh-HK" sz="3200" kern="100" dirty="0">
              <a:latin typeface="Times New Roman" panose="02020603050405020304" pitchFamily="18" charset="0"/>
              <a:ea typeface="SimSun" panose="02010600030101010101" pitchFamily="2" charset="-122"/>
            </a:endParaRPr>
          </a:p>
        </p:txBody>
      </p:sp>
      <p:sp>
        <p:nvSpPr>
          <p:cNvPr id="4" name="投影片編號版面配置區 3">
            <a:extLst>
              <a:ext uri="{FF2B5EF4-FFF2-40B4-BE49-F238E27FC236}">
                <a16:creationId xmlns:a16="http://schemas.microsoft.com/office/drawing/2014/main" id="{8EF8F906-B336-426D-A07B-F1BE73E0300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E6A508-BB07-4B8A-901D-15D03AC66BA5}" type="slidenum">
              <a:rPr kumimoji="0" lang="zh-HK"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zh-HK" altLang="en-US" sz="1200" b="0" i="0" u="none" strike="noStrike" kern="1200" cap="none" spc="0" normalizeH="0" baseline="0" noProof="0" dirty="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
        <p:nvSpPr>
          <p:cNvPr id="8" name="文字方塊 7">
            <a:extLst>
              <a:ext uri="{FF2B5EF4-FFF2-40B4-BE49-F238E27FC236}">
                <a16:creationId xmlns:a16="http://schemas.microsoft.com/office/drawing/2014/main" id="{6EB4B35C-ED90-4311-A5FF-CB56481F843A}"/>
              </a:ext>
            </a:extLst>
          </p:cNvPr>
          <p:cNvSpPr txBox="1"/>
          <p:nvPr/>
        </p:nvSpPr>
        <p:spPr>
          <a:xfrm>
            <a:off x="502436" y="2176515"/>
            <a:ext cx="11187128" cy="4001032"/>
          </a:xfrm>
          <a:prstGeom prst="rect">
            <a:avLst/>
          </a:prstGeom>
          <a:noFill/>
          <a:ln>
            <a:solidFill>
              <a:srgbClr val="000099"/>
            </a:solidFill>
          </a:ln>
        </p:spPr>
        <p:txBody>
          <a:bodyPr wrap="square" rtlCol="0">
            <a:spAutoFit/>
          </a:bodyPr>
          <a:lstStyle/>
          <a:p>
            <a:pPr algn="ctr">
              <a:spcAft>
                <a:spcPts val="600"/>
              </a:spcAft>
            </a:pPr>
            <a:r>
              <a:rPr lang="zh-TW" altLang="zh-HK" sz="2800" b="1" u="sng" kern="100" dirty="0">
                <a:solidFill>
                  <a:srgbClr val="000000"/>
                </a:solidFill>
                <a:effectLst/>
                <a:latin typeface="Times New Roman" panose="02020603050405020304" pitchFamily="18" charset="0"/>
                <a:ea typeface="標楷體" panose="03000509000000000000" pitchFamily="65" charset="-120"/>
              </a:rPr>
              <a:t>第四章 案件管轄、法律適用和程序</a:t>
            </a:r>
            <a:endParaRPr lang="zh-TW" altLang="zh-HK" sz="2800" kern="100" dirty="0">
              <a:effectLst/>
              <a:latin typeface="Times New Roman" panose="02020603050405020304" pitchFamily="18" charset="0"/>
              <a:ea typeface="SimSun" panose="02010600030101010101" pitchFamily="2" charset="-122"/>
            </a:endParaRPr>
          </a:p>
          <a:p>
            <a:pPr>
              <a:lnSpc>
                <a:spcPts val="4200"/>
              </a:lnSpc>
              <a:spcBef>
                <a:spcPts val="600"/>
              </a:spcBef>
            </a:pPr>
            <a:r>
              <a:rPr lang="zh-TW" altLang="zh-HK" sz="2400" b="1" kern="100" dirty="0">
                <a:solidFill>
                  <a:srgbClr val="000000"/>
                </a:solidFill>
                <a:effectLst/>
                <a:latin typeface="Times New Roman" panose="02020603050405020304" pitchFamily="18" charset="0"/>
                <a:ea typeface="標楷體" panose="03000509000000000000" pitchFamily="65" charset="-120"/>
              </a:rPr>
              <a:t>第四十條 </a:t>
            </a:r>
            <a:r>
              <a:rPr lang="zh-TW" altLang="zh-HK" sz="2400" kern="100" dirty="0">
                <a:solidFill>
                  <a:srgbClr val="000000"/>
                </a:solidFill>
                <a:effectLst/>
                <a:latin typeface="Times New Roman" panose="02020603050405020304" pitchFamily="18" charset="0"/>
                <a:ea typeface="標楷體" panose="03000509000000000000" pitchFamily="65" charset="-120"/>
              </a:rPr>
              <a:t>香港特別行政區對本法規定的犯罪案件行使管轄權，但本法第五十五條規定的情形除外。</a:t>
            </a:r>
            <a:endParaRPr lang="zh-TW" altLang="zh-HK" sz="2400" kern="100" dirty="0">
              <a:effectLst/>
              <a:latin typeface="Times New Roman" panose="02020603050405020304" pitchFamily="18" charset="0"/>
              <a:ea typeface="SimSun" panose="02010600030101010101" pitchFamily="2" charset="-122"/>
            </a:endParaRPr>
          </a:p>
          <a:p>
            <a:pPr>
              <a:lnSpc>
                <a:spcPts val="4200"/>
              </a:lnSpc>
              <a:spcBef>
                <a:spcPts val="600"/>
              </a:spcBef>
            </a:pPr>
            <a:r>
              <a:rPr lang="zh-TW" altLang="zh-HK" sz="2400" b="1" kern="100" dirty="0">
                <a:solidFill>
                  <a:srgbClr val="000000"/>
                </a:solidFill>
                <a:latin typeface="Times New Roman" panose="02020603050405020304" pitchFamily="18" charset="0"/>
                <a:ea typeface="標楷體" panose="03000509000000000000" pitchFamily="65" charset="-120"/>
              </a:rPr>
              <a:t>第四十一條 </a:t>
            </a:r>
            <a:r>
              <a:rPr lang="zh-TW" altLang="zh-HK" sz="2400" kern="100" dirty="0">
                <a:solidFill>
                  <a:srgbClr val="000000"/>
                </a:solidFill>
                <a:effectLst/>
                <a:latin typeface="Times New Roman" panose="02020603050405020304" pitchFamily="18" charset="0"/>
                <a:ea typeface="標楷體" panose="03000509000000000000" pitchFamily="65" charset="-120"/>
              </a:rPr>
              <a:t>香港特別行政區管轄危害國家安全犯罪案件的立案偵查、檢控、審判和刑罰的執行等訴訟程序事宜，適用本法和香港特別行政區本地法律。</a:t>
            </a:r>
            <a:endParaRPr lang="zh-TW" altLang="zh-HK" sz="2400" kern="100" dirty="0">
              <a:effectLst/>
              <a:latin typeface="Times New Roman" panose="02020603050405020304" pitchFamily="18" charset="0"/>
              <a:ea typeface="SimSun" panose="02010600030101010101" pitchFamily="2" charset="-122"/>
            </a:endParaRPr>
          </a:p>
          <a:p>
            <a:pPr>
              <a:lnSpc>
                <a:spcPts val="4200"/>
              </a:lnSpc>
              <a:spcBef>
                <a:spcPts val="600"/>
              </a:spcBef>
            </a:pPr>
            <a:r>
              <a:rPr lang="zh-TW" altLang="zh-HK" sz="2400" b="1" kern="100" dirty="0">
                <a:solidFill>
                  <a:srgbClr val="000000"/>
                </a:solidFill>
                <a:latin typeface="Times New Roman" panose="02020603050405020304" pitchFamily="18" charset="0"/>
                <a:ea typeface="標楷體" panose="03000509000000000000" pitchFamily="65" charset="-120"/>
              </a:rPr>
              <a:t>第四十五條 </a:t>
            </a:r>
            <a:r>
              <a:rPr lang="zh-TW" altLang="zh-HK" sz="2400" kern="100" dirty="0">
                <a:solidFill>
                  <a:srgbClr val="000000"/>
                </a:solidFill>
                <a:effectLst/>
                <a:latin typeface="Times New Roman" panose="02020603050405020304" pitchFamily="18" charset="0"/>
                <a:ea typeface="標楷體" panose="03000509000000000000" pitchFamily="65" charset="-120"/>
              </a:rPr>
              <a:t>除本法另有規定外，裁判法院、區域法院、高等法院和終審法院應當按照香港特別行政區的其他法律處理就危害國家安全犯罪案件提起的刑事檢控程序。</a:t>
            </a:r>
            <a:endParaRPr lang="zh-TW" altLang="zh-HK" sz="2400" kern="100" dirty="0">
              <a:effectLst/>
              <a:latin typeface="Times New Roman" panose="02020603050405020304" pitchFamily="18" charset="0"/>
              <a:ea typeface="SimSun" panose="02010600030101010101" pitchFamily="2" charset="-122"/>
            </a:endParaRPr>
          </a:p>
        </p:txBody>
      </p:sp>
    </p:spTree>
    <p:extLst>
      <p:ext uri="{BB962C8B-B14F-4D97-AF65-F5344CB8AC3E}">
        <p14:creationId xmlns:p14="http://schemas.microsoft.com/office/powerpoint/2010/main" val="477168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8">
                                            <p:txEl>
                                              <p:pRg st="0" end="0"/>
                                            </p:txEl>
                                          </p:spTgt>
                                        </p:tgtEl>
                                        <p:attrNameLst>
                                          <p:attrName>style.visibility</p:attrName>
                                        </p:attrNameLst>
                                      </p:cBhvr>
                                      <p:to>
                                        <p:strVal val="visible"/>
                                      </p:to>
                                    </p:set>
                                    <p:animEffect transition="in" filter="fade">
                                      <p:cBhvr>
                                        <p:cTn id="16" dur="500"/>
                                        <p:tgtEl>
                                          <p:spTgt spid="8">
                                            <p:txEl>
                                              <p:pRg st="0" end="0"/>
                                            </p:txEl>
                                          </p:spTgt>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8">
                                            <p:txEl>
                                              <p:pRg st="1" end="1"/>
                                            </p:txEl>
                                          </p:spTgt>
                                        </p:tgtEl>
                                        <p:attrNameLst>
                                          <p:attrName>style.visibility</p:attrName>
                                        </p:attrNameLst>
                                      </p:cBhvr>
                                      <p:to>
                                        <p:strVal val="visible"/>
                                      </p:to>
                                    </p:set>
                                    <p:animEffect transition="in" filter="fade">
                                      <p:cBhvr>
                                        <p:cTn id="20" dur="500"/>
                                        <p:tgtEl>
                                          <p:spTgt spid="8">
                                            <p:txEl>
                                              <p:pRg st="1" end="1"/>
                                            </p:txEl>
                                          </p:spTgt>
                                        </p:tgtEl>
                                      </p:cBhvr>
                                    </p:animEffect>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xEl>
                                              <p:pRg st="2" end="2"/>
                                            </p:txEl>
                                          </p:spTgt>
                                        </p:tgtEl>
                                        <p:attrNameLst>
                                          <p:attrName>style.visibility</p:attrName>
                                        </p:attrNameLst>
                                      </p:cBhvr>
                                      <p:to>
                                        <p:strVal val="visible"/>
                                      </p:to>
                                    </p:set>
                                    <p:animEffect transition="in" filter="fade">
                                      <p:cBhvr>
                                        <p:cTn id="24" dur="500"/>
                                        <p:tgtEl>
                                          <p:spTgt spid="8">
                                            <p:txEl>
                                              <p:pRg st="2" end="2"/>
                                            </p:txEl>
                                          </p:spTgt>
                                        </p:tgtEl>
                                      </p:cBhvr>
                                    </p:animEffect>
                                  </p:childTnLst>
                                </p:cTn>
                              </p:par>
                            </p:childTnLst>
                          </p:cTn>
                        </p:par>
                        <p:par>
                          <p:cTn id="25" fill="hold">
                            <p:stCondLst>
                              <p:cond delay="2000"/>
                            </p:stCondLst>
                            <p:childTnLst>
                              <p:par>
                                <p:cTn id="26" presetID="10" presetClass="entr" presetSubtype="0" fill="hold" nodeType="afterEffect">
                                  <p:stCondLst>
                                    <p:cond delay="0"/>
                                  </p:stCondLst>
                                  <p:childTnLst>
                                    <p:set>
                                      <p:cBhvr>
                                        <p:cTn id="27" dur="1" fill="hold">
                                          <p:stCondLst>
                                            <p:cond delay="0"/>
                                          </p:stCondLst>
                                        </p:cTn>
                                        <p:tgtEl>
                                          <p:spTgt spid="8">
                                            <p:txEl>
                                              <p:pRg st="3" end="3"/>
                                            </p:txEl>
                                          </p:spTgt>
                                        </p:tgtEl>
                                        <p:attrNameLst>
                                          <p:attrName>style.visibility</p:attrName>
                                        </p:attrNameLst>
                                      </p:cBhvr>
                                      <p:to>
                                        <p:strVal val="visible"/>
                                      </p:to>
                                    </p:set>
                                    <p:animEffect transition="in" filter="fade">
                                      <p:cBhvr>
                                        <p:cTn id="28"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3615375-1B53-4C80-98BD-64220E963D4B}"/>
              </a:ext>
            </a:extLst>
          </p:cNvPr>
          <p:cNvSpPr>
            <a:spLocks noGrp="1"/>
          </p:cNvSpPr>
          <p:nvPr>
            <p:ph type="title"/>
          </p:nvPr>
        </p:nvSpPr>
        <p:spPr>
          <a:xfrm>
            <a:off x="1385047" y="274638"/>
            <a:ext cx="9421906" cy="1143000"/>
          </a:xfrm>
        </p:spPr>
        <p:txBody>
          <a:bodyPr/>
          <a:lstStyle/>
          <a:p>
            <a:pPr algn="ctr"/>
            <a:r>
              <a:rPr lang="zh-TW" altLang="en-US" sz="4000" dirty="0">
                <a:solidFill>
                  <a:srgbClr val="0000FF"/>
                </a:solidFill>
                <a:latin typeface="標楷體" panose="03000509000000000000" pitchFamily="65" charset="-120"/>
                <a:ea typeface="標楷體" panose="03000509000000000000" pitchFamily="65" charset="-120"/>
              </a:rPr>
              <a:t>涉及</a:t>
            </a:r>
            <a:r>
              <a:rPr lang="en-US" altLang="zh-TW" sz="4000" dirty="0">
                <a:solidFill>
                  <a:srgbClr val="0000FF"/>
                </a:solidFill>
                <a:latin typeface="標楷體" panose="03000509000000000000" pitchFamily="65" charset="-120"/>
                <a:ea typeface="標楷體" panose="03000509000000000000" pitchFamily="65" charset="-120"/>
              </a:rPr>
              <a:t>《</a:t>
            </a:r>
            <a:r>
              <a:rPr lang="zh-TW" altLang="en-US" sz="4000" dirty="0">
                <a:solidFill>
                  <a:srgbClr val="0000FF"/>
                </a:solidFill>
                <a:latin typeface="標楷體" panose="03000509000000000000" pitchFamily="65" charset="-120"/>
                <a:ea typeface="標楷體" panose="03000509000000000000" pitchFamily="65" charset="-120"/>
              </a:rPr>
              <a:t>香港國安法</a:t>
            </a:r>
            <a:r>
              <a:rPr lang="en-US" altLang="zh-TW" sz="4000" dirty="0">
                <a:solidFill>
                  <a:srgbClr val="0000FF"/>
                </a:solidFill>
                <a:latin typeface="標楷體" panose="03000509000000000000" pitchFamily="65" charset="-120"/>
                <a:ea typeface="標楷體" panose="03000509000000000000" pitchFamily="65" charset="-120"/>
              </a:rPr>
              <a:t>》</a:t>
            </a:r>
            <a:r>
              <a:rPr lang="zh-TW" altLang="en-US" sz="4000" dirty="0">
                <a:solidFill>
                  <a:srgbClr val="0000FF"/>
                </a:solidFill>
                <a:latin typeface="標楷體" panose="03000509000000000000" pitchFamily="65" charset="-120"/>
                <a:ea typeface="標楷體" panose="03000509000000000000" pitchFamily="65" charset="-120"/>
              </a:rPr>
              <a:t>的案件在哪裡審案、犯罪者在哪裡坐牢？</a:t>
            </a:r>
            <a:endParaRPr lang="zh-HK" altLang="en-US" sz="4000" dirty="0">
              <a:solidFill>
                <a:srgbClr val="0000FF"/>
              </a:solidFill>
              <a:latin typeface="標楷體" panose="03000509000000000000" pitchFamily="65" charset="-120"/>
              <a:ea typeface="標楷體" panose="03000509000000000000" pitchFamily="65" charset="-120"/>
            </a:endParaRPr>
          </a:p>
        </p:txBody>
      </p:sp>
      <p:sp>
        <p:nvSpPr>
          <p:cNvPr id="3" name="直排文字版面配置區 2">
            <a:extLst>
              <a:ext uri="{FF2B5EF4-FFF2-40B4-BE49-F238E27FC236}">
                <a16:creationId xmlns:a16="http://schemas.microsoft.com/office/drawing/2014/main" id="{1AA8CAD3-0A16-49CA-94BD-462D0A35ACD8}"/>
              </a:ext>
            </a:extLst>
          </p:cNvPr>
          <p:cNvSpPr>
            <a:spLocks noGrp="1"/>
          </p:cNvSpPr>
          <p:nvPr>
            <p:ph type="body" orient="vert" idx="1"/>
          </p:nvPr>
        </p:nvSpPr>
        <p:spPr>
          <a:xfrm>
            <a:off x="838200" y="2040986"/>
            <a:ext cx="10515600" cy="4542376"/>
          </a:xfrm>
        </p:spPr>
        <p:txBody>
          <a:bodyPr vert="horz">
            <a:normAutofit lnSpcReduction="10000"/>
          </a:bodyPr>
          <a:lstStyle/>
          <a:p>
            <a:pPr marL="0" lvl="0" indent="0">
              <a:spcBef>
                <a:spcPts val="300"/>
              </a:spcBef>
              <a:spcAft>
                <a:spcPts val="0"/>
              </a:spcAft>
              <a:buFont typeface="Wingdings" panose="05000000000000000000" pitchFamily="2" charset="2"/>
              <a:buChar char="§"/>
            </a:pPr>
            <a:r>
              <a:rPr lang="zh-TW" altLang="en-US" kern="100" dirty="0">
                <a:latin typeface="Times New Roman" panose="02020603050405020304" pitchFamily="18" charset="0"/>
                <a:ea typeface="標楷體" panose="03000509000000000000" pitchFamily="65" charset="-120"/>
                <a:cs typeface="Times New Roman" panose="02020603050405020304" pitchFamily="18" charset="0"/>
              </a:rPr>
              <a:t>所謂</a:t>
            </a:r>
            <a:r>
              <a:rPr lang="en-US" altLang="zh-TW" kern="1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kern="100" dirty="0">
                <a:latin typeface="Times New Roman" panose="02020603050405020304" pitchFamily="18" charset="0"/>
                <a:ea typeface="標楷體" panose="03000509000000000000" pitchFamily="65" charset="-120"/>
                <a:cs typeface="Times New Roman" panose="02020603050405020304" pitchFamily="18" charset="0"/>
              </a:rPr>
              <a:t>香港國安法</a:t>
            </a:r>
            <a:r>
              <a:rPr lang="en-US" altLang="zh-TW" kern="1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kern="100" dirty="0">
                <a:latin typeface="Times New Roman" panose="02020603050405020304" pitchFamily="18" charset="0"/>
                <a:ea typeface="標楷體" panose="03000509000000000000" pitchFamily="65" charset="-120"/>
                <a:cs typeface="Times New Roman" panose="02020603050405020304" pitchFamily="18" charset="0"/>
              </a:rPr>
              <a:t>的管轄權，是指哪些權力？除特殊情形外，由誰行使？</a:t>
            </a:r>
            <a:endParaRPr lang="en-US" altLang="zh-TW" kern="100" dirty="0">
              <a:latin typeface="Times New Roman" panose="02020603050405020304" pitchFamily="18" charset="0"/>
              <a:ea typeface="標楷體" panose="03000509000000000000" pitchFamily="65" charset="-120"/>
              <a:cs typeface="Times New Roman" panose="02020603050405020304" pitchFamily="18" charset="0"/>
            </a:endParaRPr>
          </a:p>
          <a:p>
            <a:pPr marL="0" lvl="0" indent="0">
              <a:spcBef>
                <a:spcPts val="300"/>
              </a:spcBef>
              <a:spcAft>
                <a:spcPts val="0"/>
              </a:spcAft>
              <a:buNone/>
            </a:pPr>
            <a:r>
              <a:rPr lang="en-US" altLang="zh-TW" u="sng" kern="100" dirty="0">
                <a:solidFill>
                  <a:srgbClr val="FF0000"/>
                </a:solidFill>
                <a:latin typeface="Times New Roman" panose="02020603050405020304" pitchFamily="18" charset="0"/>
                <a:ea typeface="標楷體" panose="03000509000000000000" pitchFamily="65" charset="-120"/>
              </a:rPr>
              <a:t>_________________________________________________</a:t>
            </a:r>
          </a:p>
          <a:p>
            <a:pPr lvl="0" algn="just">
              <a:buFont typeface="Wingdings" panose="05000000000000000000" pitchFamily="2" charset="2"/>
              <a:buChar char="§"/>
              <a:tabLst>
                <a:tab pos="450215" algn="l"/>
              </a:tabLst>
            </a:pPr>
            <a:r>
              <a:rPr lang="zh-TW" altLang="zh-HK" kern="1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一般而言，《香港國安法》的犯罪案件，是按香港慣用的普通法還是內地慣用的成文法處理</a:t>
            </a:r>
            <a:r>
              <a:rPr lang="zh-TW" altLang="zh-HK" kern="100" dirty="0">
                <a:latin typeface="Times New Roman" panose="02020603050405020304" pitchFamily="18" charset="0"/>
                <a:ea typeface="標楷體" panose="03000509000000000000" pitchFamily="65" charset="-120"/>
                <a:cs typeface="Wingdings" panose="05000000000000000000" pitchFamily="2" charset="2"/>
              </a:rPr>
              <a:t>？</a:t>
            </a:r>
            <a:endParaRPr lang="en-US" altLang="zh-TW" kern="100" dirty="0">
              <a:latin typeface="Times New Roman" panose="02020603050405020304" pitchFamily="18" charset="0"/>
              <a:ea typeface="標楷體" panose="03000509000000000000" pitchFamily="65" charset="-120"/>
              <a:cs typeface="Wingdings" panose="05000000000000000000" pitchFamily="2" charset="2"/>
            </a:endParaRPr>
          </a:p>
          <a:p>
            <a:pPr marL="0" indent="0" algn="just">
              <a:buNone/>
              <a:tabLst>
                <a:tab pos="450215" algn="l"/>
              </a:tabLst>
            </a:pPr>
            <a:r>
              <a:rPr lang="en-US" altLang="zh-TW" u="sng" kern="100" dirty="0">
                <a:solidFill>
                  <a:srgbClr val="FF0000"/>
                </a:solidFill>
                <a:latin typeface="Times New Roman" panose="02020603050405020304" pitchFamily="18" charset="0"/>
                <a:ea typeface="標楷體" panose="03000509000000000000" pitchFamily="65" charset="-120"/>
              </a:rPr>
              <a:t>________________ _________________________________</a:t>
            </a:r>
            <a:endParaRPr lang="en-US" altLang="zh-TW" kern="100" dirty="0">
              <a:latin typeface="Times New Roman" panose="02020603050405020304" pitchFamily="18" charset="0"/>
              <a:ea typeface="標楷體" panose="03000509000000000000" pitchFamily="65" charset="-120"/>
              <a:cs typeface="Wingdings" panose="05000000000000000000" pitchFamily="2" charset="2"/>
            </a:endParaRPr>
          </a:p>
          <a:p>
            <a:pPr lvl="0" algn="just">
              <a:buFont typeface="Wingdings" panose="05000000000000000000" pitchFamily="2" charset="2"/>
              <a:buChar char="§"/>
              <a:tabLst>
                <a:tab pos="450215" algn="l"/>
              </a:tabLst>
            </a:pPr>
            <a:r>
              <a:rPr lang="zh-TW" altLang="zh-HK" kern="1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簡單地說，觸犯《香港國安法》的犯罪案件，是在哪裡審理？刑罰在哪裡執行？</a:t>
            </a:r>
            <a:endParaRPr lang="zh-TW" altLang="zh-HK" kern="100" dirty="0">
              <a:latin typeface="Times New Roman" panose="02020603050405020304" pitchFamily="18" charset="0"/>
              <a:ea typeface="SimSun" panose="02010600030101010101" pitchFamily="2" charset="-122"/>
              <a:cs typeface="Wingdings" panose="05000000000000000000" pitchFamily="2" charset="2"/>
            </a:endParaRPr>
          </a:p>
          <a:p>
            <a:pPr marL="0" lvl="0" indent="0">
              <a:spcBef>
                <a:spcPts val="300"/>
              </a:spcBef>
              <a:spcAft>
                <a:spcPts val="0"/>
              </a:spcAft>
              <a:buNone/>
            </a:pPr>
            <a:r>
              <a:rPr lang="en-US" altLang="zh-TW" u="sng" kern="100" dirty="0">
                <a:solidFill>
                  <a:srgbClr val="FF0000"/>
                </a:solidFill>
                <a:latin typeface="Times New Roman" panose="02020603050405020304" pitchFamily="18" charset="0"/>
                <a:ea typeface="標楷體" panose="03000509000000000000" pitchFamily="65" charset="-120"/>
              </a:rPr>
              <a:t>________________ _________________________________</a:t>
            </a:r>
            <a:endParaRPr lang="en-US" altLang="zh-TW" u="sng" kern="100" dirty="0">
              <a:latin typeface="Times New Roman" panose="02020603050405020304" pitchFamily="18" charset="0"/>
              <a:ea typeface="標楷體" panose="03000509000000000000" pitchFamily="65" charset="-120"/>
            </a:endParaRPr>
          </a:p>
          <a:p>
            <a:pPr>
              <a:buFont typeface="Wingdings" panose="05000000000000000000" pitchFamily="2" charset="2"/>
              <a:buChar char="n"/>
            </a:pPr>
            <a:endParaRPr lang="zh-HK" altLang="en-US" kern="100" dirty="0">
              <a:latin typeface="Times New Roman" panose="02020603050405020304" pitchFamily="18" charset="0"/>
              <a:ea typeface="標楷體" panose="03000509000000000000" pitchFamily="65" charset="-120"/>
              <a:cs typeface="Times New Roman" panose="02020603050405020304" pitchFamily="18" charset="0"/>
            </a:endParaRPr>
          </a:p>
        </p:txBody>
      </p:sp>
      <p:pic>
        <p:nvPicPr>
          <p:cNvPr id="4" name="Google Shape;450;p27" descr="做一做_logo">
            <a:extLst>
              <a:ext uri="{FF2B5EF4-FFF2-40B4-BE49-F238E27FC236}">
                <a16:creationId xmlns:a16="http://schemas.microsoft.com/office/drawing/2014/main" id="{92CD5397-2EE4-4CF8-B902-335AE089DCC6}"/>
              </a:ext>
            </a:extLst>
          </p:cNvPr>
          <p:cNvPicPr preferRelativeResize="0"/>
          <p:nvPr/>
        </p:nvPicPr>
        <p:blipFill rotWithShape="1">
          <a:blip r:embed="rId2"/>
          <a:srcRect/>
          <a:stretch>
            <a:fillRect/>
          </a:stretch>
        </p:blipFill>
        <p:spPr>
          <a:xfrm>
            <a:off x="173888" y="897986"/>
            <a:ext cx="2585353" cy="1265984"/>
          </a:xfrm>
          <a:prstGeom prst="rect">
            <a:avLst/>
          </a:prstGeom>
          <a:noFill/>
          <a:ln>
            <a:noFill/>
          </a:ln>
        </p:spPr>
      </p:pic>
      <p:sp>
        <p:nvSpPr>
          <p:cNvPr id="5" name="投影片編號版面配置區 4">
            <a:extLst>
              <a:ext uri="{FF2B5EF4-FFF2-40B4-BE49-F238E27FC236}">
                <a16:creationId xmlns:a16="http://schemas.microsoft.com/office/drawing/2014/main" id="{20F3E852-97A6-415F-B19A-0BEE8E85B30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5CDD89-5345-4FD7-B7CB-2239A741417B}" type="slidenum">
              <a:rPr kumimoji="0" lang="en-US" altLang="zh-TW" sz="1200" b="0" i="0" u="none" strike="noStrike" kern="1200" cap="none" spc="0" normalizeH="0" baseline="0" noProof="0" smtClean="0">
                <a:ln>
                  <a:noFill/>
                </a:ln>
                <a:solidFill>
                  <a:srgbClr val="898989"/>
                </a:solidFill>
                <a:effectLst/>
                <a:uLnTx/>
                <a:uFillTx/>
                <a:latin typeface="Calibri" panose="020F0502020204030204" charset="0"/>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altLang="zh-TW" sz="1200" b="0" i="0" u="none" strike="noStrike" kern="1200" cap="none" spc="0" normalizeH="0" baseline="0" noProof="0">
              <a:ln>
                <a:noFill/>
              </a:ln>
              <a:solidFill>
                <a:srgbClr val="898989"/>
              </a:solidFill>
              <a:effectLst/>
              <a:uLnTx/>
              <a:uFillTx/>
              <a:latin typeface="Calibri" panose="020F0502020204030204" charset="0"/>
              <a:ea typeface="新細明體" panose="02020500000000000000" pitchFamily="18" charset="-120"/>
              <a:cs typeface="+mn-cs"/>
            </a:endParaRPr>
          </a:p>
        </p:txBody>
      </p:sp>
    </p:spTree>
    <p:extLst>
      <p:ext uri="{BB962C8B-B14F-4D97-AF65-F5344CB8AC3E}">
        <p14:creationId xmlns:p14="http://schemas.microsoft.com/office/powerpoint/2010/main" val="1422438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08805DF4-677D-4E29-9050-4BFC6F0856E0}"/>
              </a:ext>
            </a:extLst>
          </p:cNvPr>
          <p:cNvSpPr>
            <a:spLocks noGrp="1"/>
          </p:cNvSpPr>
          <p:nvPr>
            <p:ph type="sldNum" sz="quarter" idx="12"/>
          </p:nvPr>
        </p:nvSpPr>
        <p:spPr/>
        <p:txBody>
          <a:bodyPr/>
          <a:lstStyle/>
          <a:p>
            <a:pPr>
              <a:defRPr/>
            </a:pPr>
            <a:fld id="{395E0AF8-DB7D-45E8-895C-C275EF822CF5}" type="slidenum">
              <a:rPr lang="en-US" altLang="zh-TW" smtClean="0"/>
              <a:t>38</a:t>
            </a:fld>
            <a:endParaRPr lang="en-US" altLang="zh-TW"/>
          </a:p>
        </p:txBody>
      </p:sp>
      <p:pic>
        <p:nvPicPr>
          <p:cNvPr id="3" name="圖片 2" descr="司法機構】香港終審法院的權力，確保本港上訴權有效運作|梁浩然律師專欄| BusinessFocus">
            <a:extLst>
              <a:ext uri="{FF2B5EF4-FFF2-40B4-BE49-F238E27FC236}">
                <a16:creationId xmlns:a16="http://schemas.microsoft.com/office/drawing/2014/main" id="{6A9489A9-648F-4EB0-A924-B11C7146EC8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38324" y="136524"/>
            <a:ext cx="7460749" cy="5823284"/>
          </a:xfrm>
          <a:prstGeom prst="rect">
            <a:avLst/>
          </a:prstGeom>
          <a:noFill/>
          <a:ln>
            <a:noFill/>
          </a:ln>
        </p:spPr>
      </p:pic>
      <p:sp>
        <p:nvSpPr>
          <p:cNvPr id="4" name="文字方塊 3">
            <a:extLst>
              <a:ext uri="{FF2B5EF4-FFF2-40B4-BE49-F238E27FC236}">
                <a16:creationId xmlns:a16="http://schemas.microsoft.com/office/drawing/2014/main" id="{103C03D6-209D-4260-8A70-EEB7B3B2F91C}"/>
              </a:ext>
            </a:extLst>
          </p:cNvPr>
          <p:cNvSpPr txBox="1"/>
          <p:nvPr/>
        </p:nvSpPr>
        <p:spPr>
          <a:xfrm>
            <a:off x="1588168" y="6079958"/>
            <a:ext cx="8037095" cy="523220"/>
          </a:xfrm>
          <a:prstGeom prst="rect">
            <a:avLst/>
          </a:prstGeom>
          <a:noFill/>
        </p:spPr>
        <p:txBody>
          <a:bodyPr wrap="square" rtlCol="0">
            <a:spAutoFit/>
          </a:bodyPr>
          <a:lstStyle/>
          <a:p>
            <a:r>
              <a:rPr lang="zh-TW" altLang="en-US" sz="2800" b="1" dirty="0">
                <a:latin typeface="標楷體" panose="03000509000000000000" pitchFamily="65" charset="-120"/>
                <a:ea typeface="標楷體" panose="03000509000000000000" pitchFamily="65" charset="-120"/>
              </a:rPr>
              <a:t>中央政府會隨便把涉嫌犯解往內地審訊與執行刑囚？</a:t>
            </a:r>
            <a:endParaRPr lang="zh-HK" altLang="en-US" sz="2800" b="1"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847323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5E6DDB8-300A-4B90-BB98-5B47876EFCB5}"/>
              </a:ext>
            </a:extLst>
          </p:cNvPr>
          <p:cNvSpPr>
            <a:spLocks noGrp="1"/>
          </p:cNvSpPr>
          <p:nvPr>
            <p:ph type="title"/>
          </p:nvPr>
        </p:nvSpPr>
        <p:spPr>
          <a:xfrm>
            <a:off x="1680298" y="0"/>
            <a:ext cx="8831402" cy="1325563"/>
          </a:xfrm>
        </p:spPr>
        <p:txBody>
          <a:bodyPr>
            <a:normAutofit/>
          </a:bodyPr>
          <a:lstStyle/>
          <a:p>
            <a:pPr algn="ctr"/>
            <a:r>
              <a:rPr lang="zh-TW" altLang="en-US" sz="3800" kern="100" dirty="0">
                <a:solidFill>
                  <a:srgbClr val="0000FF"/>
                </a:solidFill>
                <a:effectLst/>
                <a:ea typeface="標楷體" panose="03000509000000000000" pitchFamily="65" charset="-120"/>
                <a:cs typeface="Times New Roman" panose="02020603050405020304" pitchFamily="18" charset="0"/>
              </a:rPr>
              <a:t>涉及</a:t>
            </a:r>
            <a:r>
              <a:rPr lang="en-US" altLang="zh-TW" sz="3800" kern="100" dirty="0">
                <a:solidFill>
                  <a:srgbClr val="0000FF"/>
                </a:solidFill>
                <a:effectLst/>
                <a:ea typeface="標楷體" panose="03000509000000000000" pitchFamily="65" charset="-120"/>
                <a:cs typeface="Times New Roman" panose="02020603050405020304" pitchFamily="18" charset="0"/>
              </a:rPr>
              <a:t>《</a:t>
            </a:r>
            <a:r>
              <a:rPr lang="zh-TW" altLang="en-US" sz="3800" kern="100" dirty="0">
                <a:solidFill>
                  <a:srgbClr val="0000FF"/>
                </a:solidFill>
                <a:effectLst/>
                <a:ea typeface="標楷體" panose="03000509000000000000" pitchFamily="65" charset="-120"/>
                <a:cs typeface="Times New Roman" panose="02020603050405020304" pitchFamily="18" charset="0"/>
              </a:rPr>
              <a:t>香港國安法</a:t>
            </a:r>
            <a:r>
              <a:rPr lang="en-US" altLang="zh-TW" sz="3800" kern="100" dirty="0">
                <a:solidFill>
                  <a:srgbClr val="0000FF"/>
                </a:solidFill>
                <a:effectLst/>
                <a:ea typeface="標楷體" panose="03000509000000000000" pitchFamily="65" charset="-120"/>
                <a:cs typeface="Times New Roman" panose="02020603050405020304" pitchFamily="18" charset="0"/>
              </a:rPr>
              <a:t>》</a:t>
            </a:r>
            <a:r>
              <a:rPr lang="zh-TW" altLang="en-US" sz="3800" kern="100" dirty="0">
                <a:solidFill>
                  <a:srgbClr val="0000FF"/>
                </a:solidFill>
                <a:effectLst/>
                <a:ea typeface="標楷體" panose="03000509000000000000" pitchFamily="65" charset="-120"/>
                <a:cs typeface="Times New Roman" panose="02020603050405020304" pitchFamily="18" charset="0"/>
              </a:rPr>
              <a:t>的案件在哪裡審案、犯罪者在哪裡坐牢？</a:t>
            </a:r>
            <a:endParaRPr lang="zh-HK" altLang="en-US" sz="3800" dirty="0"/>
          </a:p>
        </p:txBody>
      </p:sp>
      <p:sp>
        <p:nvSpPr>
          <p:cNvPr id="4" name="投影片編號版面配置區 3">
            <a:extLst>
              <a:ext uri="{FF2B5EF4-FFF2-40B4-BE49-F238E27FC236}">
                <a16:creationId xmlns:a16="http://schemas.microsoft.com/office/drawing/2014/main" id="{8EF8F906-B336-426D-A07B-F1BE73E0300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E6A508-BB07-4B8A-901D-15D03AC66BA5}" type="slidenum">
              <a:rPr kumimoji="0" lang="zh-HK"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zh-HK" altLang="en-US" sz="1200" b="0" i="0" u="none" strike="noStrike" kern="1200" cap="none" spc="0" normalizeH="0" baseline="0" noProof="0" dirty="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
        <p:nvSpPr>
          <p:cNvPr id="8" name="文字方塊 7">
            <a:extLst>
              <a:ext uri="{FF2B5EF4-FFF2-40B4-BE49-F238E27FC236}">
                <a16:creationId xmlns:a16="http://schemas.microsoft.com/office/drawing/2014/main" id="{6EB4B35C-ED90-4311-A5FF-CB56481F843A}"/>
              </a:ext>
            </a:extLst>
          </p:cNvPr>
          <p:cNvSpPr txBox="1"/>
          <p:nvPr/>
        </p:nvSpPr>
        <p:spPr>
          <a:xfrm>
            <a:off x="120316" y="1183600"/>
            <a:ext cx="11951367" cy="5801588"/>
          </a:xfrm>
          <a:prstGeom prst="rect">
            <a:avLst/>
          </a:prstGeom>
          <a:noFill/>
          <a:ln>
            <a:solidFill>
              <a:srgbClr val="000099"/>
            </a:solidFill>
          </a:ln>
        </p:spPr>
        <p:txBody>
          <a:bodyPr wrap="square" rtlCol="0">
            <a:spAutoFit/>
          </a:bodyPr>
          <a:lstStyle/>
          <a:p>
            <a:pPr marL="0" marR="0" lvl="0" indent="0" algn="ctr" defTabSz="914400" rtl="0" eaLnBrk="1" fontAlgn="auto" latinLnBrk="0" hangingPunct="1">
              <a:lnSpc>
                <a:spcPts val="3600"/>
              </a:lnSpc>
              <a:spcBef>
                <a:spcPts val="0"/>
              </a:spcBef>
              <a:spcAft>
                <a:spcPts val="600"/>
              </a:spcAft>
              <a:buClrTx/>
              <a:buSzTx/>
              <a:buFontTx/>
              <a:buNone/>
              <a:tabLst/>
              <a:defRPr/>
            </a:pPr>
            <a:r>
              <a:rPr kumimoji="0" lang="zh-TW" altLang="en-US" sz="2400" b="1" i="0" u="sng" strike="noStrike" kern="1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mn-cs"/>
              </a:rPr>
              <a:t>德國之聲網站對</a:t>
            </a:r>
            <a:r>
              <a:rPr kumimoji="0" lang="en-US" altLang="zh-TW" sz="2400" b="1" i="0" u="sng" strike="noStrike" kern="1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mn-cs"/>
              </a:rPr>
              <a:t>《</a:t>
            </a:r>
            <a:r>
              <a:rPr kumimoji="0" lang="zh-TW" altLang="en-US" sz="2400" b="1" i="0" u="sng" strike="noStrike" kern="1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mn-cs"/>
              </a:rPr>
              <a:t>香港國安法</a:t>
            </a:r>
            <a:r>
              <a:rPr kumimoji="0" lang="en-US" altLang="zh-TW" sz="2400" b="1" i="0" u="sng" strike="noStrike" kern="1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mn-cs"/>
              </a:rPr>
              <a:t>》</a:t>
            </a:r>
            <a:r>
              <a:rPr kumimoji="0" lang="zh-TW" altLang="en-US" sz="2400" b="1" i="0" u="sng" strike="noStrike" kern="1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mn-cs"/>
              </a:rPr>
              <a:t>的質疑</a:t>
            </a:r>
          </a:p>
          <a:p>
            <a:pPr marL="0" marR="0" lvl="0" indent="0" defTabSz="914400" rtl="0" eaLnBrk="1" fontAlgn="auto" latinLnBrk="0" hangingPunct="1">
              <a:lnSpc>
                <a:spcPts val="3600"/>
              </a:lnSpc>
              <a:spcBef>
                <a:spcPts val="0"/>
              </a:spcBef>
              <a:spcAft>
                <a:spcPts val="600"/>
              </a:spcAft>
              <a:buClrTx/>
              <a:buSzTx/>
              <a:buFontTx/>
              <a:buNone/>
              <a:tabLst/>
              <a:defRPr/>
            </a:pPr>
            <a:r>
              <a:rPr kumimoji="0" lang="zh-TW" altLang="en-US" sz="2400" i="0" strike="noStrike" kern="1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mn-cs"/>
              </a:rPr>
              <a:t>        國安罪行可以“送中”審判。根據第</a:t>
            </a:r>
            <a:r>
              <a:rPr kumimoji="0" lang="en-US" altLang="zh-TW" sz="2400" i="0" strike="noStrike" kern="1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mn-cs"/>
              </a:rPr>
              <a:t>55</a:t>
            </a:r>
            <a:r>
              <a:rPr kumimoji="0" lang="zh-TW" altLang="en-US" sz="2400" i="0" strike="noStrike" kern="1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mn-cs"/>
              </a:rPr>
              <a:t>條及第</a:t>
            </a:r>
            <a:r>
              <a:rPr kumimoji="0" lang="en-US" altLang="zh-TW" sz="2400" i="0" strike="noStrike" kern="1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mn-cs"/>
              </a:rPr>
              <a:t>56</a:t>
            </a:r>
            <a:r>
              <a:rPr kumimoji="0" lang="zh-TW" altLang="en-US" sz="2400" i="0" strike="noStrike" kern="1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mn-cs"/>
              </a:rPr>
              <a:t>條，駐港國安公署可對三種情況實施管轄權，包括：一）案件涉及外國或者境外勢力介入；二）出現特區政府無法有效執行國安法的嚴重情況；三）國安面臨重大現實威脅。</a:t>
            </a:r>
          </a:p>
          <a:p>
            <a:pPr marL="0" marR="0" lvl="0" indent="0" defTabSz="914400" rtl="0" eaLnBrk="1" fontAlgn="auto" latinLnBrk="0" hangingPunct="1">
              <a:lnSpc>
                <a:spcPts val="3600"/>
              </a:lnSpc>
              <a:spcBef>
                <a:spcPts val="0"/>
              </a:spcBef>
              <a:spcAft>
                <a:spcPts val="600"/>
              </a:spcAft>
              <a:buClrTx/>
              <a:buSzTx/>
              <a:buFontTx/>
              <a:buNone/>
              <a:tabLst/>
              <a:defRPr/>
            </a:pPr>
            <a:r>
              <a:rPr kumimoji="0" lang="zh-TW" altLang="en-US" sz="2400" i="0" strike="noStrike" kern="1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mn-cs"/>
              </a:rPr>
              <a:t>        如符合以上條件，經特區政府或國安公署提出，並報中央政府批准，公署即可對有關案件行使管轄權。這意味著公署可以單方面啟動有關程序，港府沒有反對權。</a:t>
            </a:r>
          </a:p>
          <a:p>
            <a:pPr marL="0" marR="0" lvl="0" indent="0" defTabSz="914400" rtl="0" eaLnBrk="1" fontAlgn="auto" latinLnBrk="0" hangingPunct="1">
              <a:lnSpc>
                <a:spcPts val="3600"/>
              </a:lnSpc>
              <a:spcBef>
                <a:spcPts val="0"/>
              </a:spcBef>
              <a:spcAft>
                <a:spcPts val="600"/>
              </a:spcAft>
              <a:buClrTx/>
              <a:buSzTx/>
              <a:buFontTx/>
              <a:buNone/>
              <a:tabLst/>
              <a:defRPr/>
            </a:pPr>
            <a:r>
              <a:rPr kumimoji="0" lang="zh-TW" altLang="en-US" sz="2400" i="0" strike="noStrike" kern="1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mn-cs"/>
              </a:rPr>
              <a:t>        國安公署接手調查案件後，會由中國最高人民檢察院檢控，中國最高人民法院審訊。立案偵查丶審查起訴丶審判和刑罰的執行等訴訟程序，將按</a:t>
            </a:r>
            <a:r>
              <a:rPr kumimoji="0" lang="en-US" altLang="zh-TW" sz="2400" i="0" strike="noStrike" kern="1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mn-cs"/>
              </a:rPr>
              <a:t>《</a:t>
            </a:r>
            <a:r>
              <a:rPr kumimoji="0" lang="zh-TW" altLang="en-US" sz="2400" i="0" strike="noStrike" kern="1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mn-cs"/>
              </a:rPr>
              <a:t>中華人民共和國刑事訴訟法</a:t>
            </a:r>
            <a:r>
              <a:rPr kumimoji="0" lang="en-US" altLang="zh-TW" sz="2400" i="0" strike="noStrike" kern="1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mn-cs"/>
              </a:rPr>
              <a:t>》</a:t>
            </a:r>
            <a:r>
              <a:rPr kumimoji="0" lang="zh-TW" altLang="en-US" sz="2400" i="0" strike="noStrike" kern="1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mn-cs"/>
              </a:rPr>
              <a:t>等法律規定。</a:t>
            </a:r>
          </a:p>
          <a:p>
            <a:pPr marL="0" marR="0" lvl="0" indent="0" algn="r" defTabSz="914400" rtl="0" eaLnBrk="1" fontAlgn="auto" latinLnBrk="0" hangingPunct="1">
              <a:lnSpc>
                <a:spcPts val="2000"/>
              </a:lnSpc>
              <a:spcBef>
                <a:spcPts val="0"/>
              </a:spcBef>
              <a:spcAft>
                <a:spcPts val="600"/>
              </a:spcAft>
              <a:buClrTx/>
              <a:buSzTx/>
              <a:buFontTx/>
              <a:buNone/>
              <a:tabLst/>
              <a:defRPr/>
            </a:pPr>
            <a:endParaRPr kumimoji="0" lang="en-US" altLang="zh-TW" sz="2400" i="0" strike="noStrike" kern="1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mn-cs"/>
            </a:endParaRPr>
          </a:p>
          <a:p>
            <a:pPr marL="0" marR="0" lvl="0" indent="0" algn="r" defTabSz="914400" rtl="0" eaLnBrk="1" fontAlgn="auto" latinLnBrk="0" hangingPunct="1">
              <a:lnSpc>
                <a:spcPct val="100000"/>
              </a:lnSpc>
              <a:spcBef>
                <a:spcPts val="0"/>
              </a:spcBef>
              <a:spcAft>
                <a:spcPts val="600"/>
              </a:spcAft>
              <a:buClrTx/>
              <a:buSzTx/>
              <a:buFontTx/>
              <a:buNone/>
              <a:tabLst/>
              <a:defRPr/>
            </a:pPr>
            <a:r>
              <a:rPr kumimoji="0" lang="zh-TW" altLang="en-US" sz="2400" i="1" strike="noStrike" kern="1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mn-cs"/>
              </a:rPr>
              <a:t>李澄欣，</a:t>
            </a:r>
            <a:r>
              <a:rPr kumimoji="0" lang="en-US" altLang="zh-TW" sz="2400" i="1" strike="noStrike" kern="1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mn-cs"/>
              </a:rPr>
              <a:t>《10</a:t>
            </a:r>
            <a:r>
              <a:rPr kumimoji="0" lang="zh-TW" altLang="en-US" sz="2400" i="1" strike="noStrike" kern="1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mn-cs"/>
              </a:rPr>
              <a:t>個爭議點一文看懂港版國安法</a:t>
            </a:r>
            <a:r>
              <a:rPr kumimoji="0" lang="en-US" altLang="zh-TW" sz="2400" i="1" strike="noStrike" kern="1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mn-cs"/>
              </a:rPr>
              <a:t>》</a:t>
            </a:r>
            <a:r>
              <a:rPr kumimoji="0" lang="zh-TW" altLang="en-US" sz="2400" i="1" strike="noStrike" kern="1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mn-cs"/>
              </a:rPr>
              <a:t>，德國之聲網站，</a:t>
            </a:r>
            <a:r>
              <a:rPr kumimoji="0" lang="en-US" altLang="zh-TW" sz="2400" i="1" strike="noStrike" kern="1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mn-cs"/>
              </a:rPr>
              <a:t>2020</a:t>
            </a:r>
            <a:r>
              <a:rPr kumimoji="0" lang="zh-TW" altLang="en-US" sz="2400" i="1" strike="noStrike" kern="1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mn-cs"/>
              </a:rPr>
              <a:t>年</a:t>
            </a:r>
            <a:r>
              <a:rPr kumimoji="0" lang="en-US" altLang="zh-TW" sz="2400" i="1" strike="noStrike" kern="1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mn-cs"/>
              </a:rPr>
              <a:t>7</a:t>
            </a:r>
            <a:r>
              <a:rPr kumimoji="0" lang="zh-TW" altLang="en-US" sz="2400" i="1" strike="noStrike" kern="1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mn-cs"/>
              </a:rPr>
              <a:t>月</a:t>
            </a:r>
            <a:r>
              <a:rPr kumimoji="0" lang="en-US" altLang="zh-TW" sz="2400" i="1" strike="noStrike" kern="1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mn-cs"/>
              </a:rPr>
              <a:t>1 </a:t>
            </a:r>
            <a:r>
              <a:rPr kumimoji="0" lang="zh-TW" altLang="en-US" sz="2400" i="1" strike="noStrike" kern="1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mn-cs"/>
              </a:rPr>
              <a:t>日，見</a:t>
            </a:r>
            <a:r>
              <a:rPr kumimoji="0" lang="en-US" altLang="zh-TW" sz="1400" i="1" strike="noStrike" kern="100" cap="none" spc="0" normalizeH="0" baseline="0" noProof="0" dirty="0">
                <a:ln>
                  <a:noFill/>
                </a:ln>
                <a:solidFill>
                  <a:srgbClr val="3333FF"/>
                </a:solidFill>
                <a:effectLst/>
                <a:uLnTx/>
                <a:uFillTx/>
                <a:latin typeface="Times New Roman" panose="02020603050405020304" pitchFamily="18" charset="0"/>
                <a:ea typeface="標楷體" panose="03000509000000000000" pitchFamily="65" charset="-120"/>
                <a:cs typeface="+mn-cs"/>
                <a:hlinkClick r:id="rId2">
                  <a:extLst>
                    <a:ext uri="{A12FA001-AC4F-418D-AE19-62706E023703}">
                      <ahyp:hlinkClr xmlns:ahyp="http://schemas.microsoft.com/office/drawing/2018/hyperlinkcolor" val="tx"/>
                    </a:ext>
                  </a:extLst>
                </a:hlinkClick>
              </a:rPr>
              <a:t>https://www.dw.com/zh/10%E4%B8%AA%E4%BA%89%E8%AE%AE%E7%82%B9-%E4%B8%80%E6%96%87%E7%9C%8B%E6%87%82%E6%B8%AF%E7%89%88%E5%9B%BD%E5%AE%89%E6%B3%95/a-54009495</a:t>
            </a:r>
            <a:r>
              <a:rPr kumimoji="0" lang="en-US" altLang="zh-TW" sz="1400" i="1" strike="noStrike" kern="100" cap="none" spc="0" normalizeH="0" baseline="0" noProof="0" dirty="0">
                <a:ln>
                  <a:noFill/>
                </a:ln>
                <a:solidFill>
                  <a:srgbClr val="3333FF"/>
                </a:solidFill>
                <a:effectLst/>
                <a:uLnTx/>
                <a:uFillTx/>
                <a:latin typeface="Times New Roman" panose="02020603050405020304" pitchFamily="18" charset="0"/>
                <a:ea typeface="標楷體" panose="03000509000000000000" pitchFamily="65" charset="-120"/>
                <a:cs typeface="+mn-cs"/>
              </a:rPr>
              <a:t> </a:t>
            </a:r>
          </a:p>
        </p:txBody>
      </p:sp>
    </p:spTree>
    <p:extLst>
      <p:ext uri="{BB962C8B-B14F-4D97-AF65-F5344CB8AC3E}">
        <p14:creationId xmlns:p14="http://schemas.microsoft.com/office/powerpoint/2010/main" val="55868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500"/>
                                        <p:tgtEl>
                                          <p:spTgt spid="8">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animEffect transition="in" filter="fade">
                                      <p:cBhvr>
                                        <p:cTn id="15" dur="500"/>
                                        <p:tgtEl>
                                          <p:spTgt spid="8">
                                            <p:txEl>
                                              <p:pRg st="1" end="1"/>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Effect transition="in" filter="fade">
                                      <p:cBhvr>
                                        <p:cTn id="19" dur="500"/>
                                        <p:tgtEl>
                                          <p:spTgt spid="8">
                                            <p:txEl>
                                              <p:pRg st="2" end="2"/>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animEffect transition="in" filter="fade">
                                      <p:cBhvr>
                                        <p:cTn id="23" dur="500"/>
                                        <p:tgtEl>
                                          <p:spTgt spid="8">
                                            <p:txEl>
                                              <p:pRg st="3" end="3"/>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animEffect transition="in" filter="fade">
                                      <p:cBhvr>
                                        <p:cTn id="27"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a:extLst>
              <a:ext uri="{FF2B5EF4-FFF2-40B4-BE49-F238E27FC236}">
                <a16:creationId xmlns:a16="http://schemas.microsoft.com/office/drawing/2014/main" id="{EB3BE05D-E42D-405C-B251-BAD70F075935}"/>
              </a:ext>
            </a:extLst>
          </p:cNvPr>
          <p:cNvSpPr>
            <a:spLocks noChangeArrowheads="1"/>
          </p:cNvSpPr>
          <p:nvPr/>
        </p:nvSpPr>
        <p:spPr bwMode="auto">
          <a:xfrm>
            <a:off x="504444" y="1171169"/>
            <a:ext cx="11183112" cy="5185181"/>
          </a:xfrm>
          <a:prstGeom prst="rect">
            <a:avLst/>
          </a:prstGeom>
          <a:solidFill>
            <a:schemeClr val="accent3">
              <a:lumMod val="20000"/>
              <a:lumOff val="80000"/>
              <a:alpha val="71999"/>
            </a:schemeClr>
          </a:solidFill>
          <a:ln w="12700" cmpd="sng">
            <a:noFill/>
            <a:miter lim="800000"/>
            <a:headEnd/>
            <a:tailEnd/>
          </a:ln>
          <a:effectLst>
            <a:outerShdw dist="28398" dir="3806097" algn="ctr" rotWithShape="0">
              <a:srgbClr val="974706">
                <a:alpha val="50000"/>
              </a:srgbClr>
            </a:outerShdw>
          </a:effectLst>
        </p:spPr>
        <p:txBody>
          <a:bodyPr rot="0" vert="horz" wrap="square" lIns="91440" tIns="45720" rIns="91440" bIns="45720" anchor="t" anchorCtr="0" upright="1">
            <a:noAutofit/>
          </a:bodyPr>
          <a:lstStyle/>
          <a:p>
            <a:endParaRPr lang="zh-TW" altLang="en-US"/>
          </a:p>
        </p:txBody>
      </p:sp>
      <p:sp>
        <p:nvSpPr>
          <p:cNvPr id="2" name="標題 1">
            <a:extLst>
              <a:ext uri="{FF2B5EF4-FFF2-40B4-BE49-F238E27FC236}">
                <a16:creationId xmlns:a16="http://schemas.microsoft.com/office/drawing/2014/main" id="{7114937B-2140-4D8C-845C-E13300AB8762}"/>
              </a:ext>
            </a:extLst>
          </p:cNvPr>
          <p:cNvSpPr>
            <a:spLocks noGrp="1"/>
          </p:cNvSpPr>
          <p:nvPr>
            <p:ph type="title"/>
          </p:nvPr>
        </p:nvSpPr>
        <p:spPr>
          <a:xfrm>
            <a:off x="838200" y="237423"/>
            <a:ext cx="10515600" cy="1325563"/>
          </a:xfrm>
        </p:spPr>
        <p:txBody>
          <a:bodyPr/>
          <a:lstStyle/>
          <a:p>
            <a:r>
              <a:rPr lang="en-US" altLang="zh-TW" dirty="0">
                <a:solidFill>
                  <a:srgbClr val="0000FF"/>
                </a:solidFill>
                <a:latin typeface="標楷體" panose="03000509000000000000" pitchFamily="65" charset="-120"/>
                <a:ea typeface="標楷體" panose="03000509000000000000" pitchFamily="65" charset="-120"/>
              </a:rPr>
              <a:t>《</a:t>
            </a:r>
            <a:r>
              <a:rPr lang="zh-TW" altLang="en-US" dirty="0">
                <a:solidFill>
                  <a:srgbClr val="0000FF"/>
                </a:solidFill>
                <a:latin typeface="標楷體" panose="03000509000000000000" pitchFamily="65" charset="-120"/>
                <a:ea typeface="標楷體" panose="03000509000000000000" pitchFamily="65" charset="-120"/>
              </a:rPr>
              <a:t>香港國安法</a:t>
            </a:r>
            <a:r>
              <a:rPr lang="en-US" altLang="zh-TW" dirty="0">
                <a:solidFill>
                  <a:srgbClr val="0000FF"/>
                </a:solidFill>
                <a:latin typeface="標楷體" panose="03000509000000000000" pitchFamily="65" charset="-120"/>
                <a:ea typeface="標楷體" panose="03000509000000000000" pitchFamily="65" charset="-120"/>
              </a:rPr>
              <a:t>》</a:t>
            </a:r>
            <a:r>
              <a:rPr lang="zh-TW" altLang="en-US" dirty="0">
                <a:solidFill>
                  <a:srgbClr val="0000FF"/>
                </a:solidFill>
                <a:latin typeface="標楷體" panose="03000509000000000000" pitchFamily="65" charset="-120"/>
                <a:ea typeface="標楷體" panose="03000509000000000000" pitchFamily="65" charset="-120"/>
              </a:rPr>
              <a:t>針對的是什麼人？</a:t>
            </a:r>
          </a:p>
        </p:txBody>
      </p:sp>
      <p:sp>
        <p:nvSpPr>
          <p:cNvPr id="4" name="直排文字版面配置區 3">
            <a:extLst>
              <a:ext uri="{FF2B5EF4-FFF2-40B4-BE49-F238E27FC236}">
                <a16:creationId xmlns:a16="http://schemas.microsoft.com/office/drawing/2014/main" id="{ED0E12A2-7263-4F7D-846B-2F2D642F6A75}"/>
              </a:ext>
            </a:extLst>
          </p:cNvPr>
          <p:cNvSpPr>
            <a:spLocks noGrp="1"/>
          </p:cNvSpPr>
          <p:nvPr>
            <p:ph type="body" orient="vert" idx="1"/>
          </p:nvPr>
        </p:nvSpPr>
        <p:spPr>
          <a:xfrm>
            <a:off x="504444" y="1329070"/>
            <a:ext cx="11183112" cy="5401339"/>
          </a:xfrm>
          <a:ln>
            <a:noFill/>
          </a:ln>
        </p:spPr>
        <p:txBody>
          <a:bodyPr vert="horz">
            <a:normAutofit/>
          </a:bodyPr>
          <a:lstStyle/>
          <a:p>
            <a:pPr marL="0" lvl="0" indent="0">
              <a:lnSpc>
                <a:spcPts val="3000"/>
              </a:lnSpc>
              <a:spcAft>
                <a:spcPts val="1200"/>
              </a:spcAft>
              <a:buNone/>
              <a:defRPr/>
            </a:pPr>
            <a:r>
              <a:rPr lang="en-US" altLang="zh-TW" sz="3200" b="1" u="sng" dirty="0">
                <a:solidFill>
                  <a:prstClr val="black"/>
                </a:solidFill>
                <a:latin typeface="標楷體" panose="03000509000000000000" pitchFamily="65" charset="-120"/>
                <a:ea typeface="標楷體" panose="03000509000000000000" pitchFamily="65" charset="-120"/>
              </a:rPr>
              <a:t>《</a:t>
            </a:r>
            <a:r>
              <a:rPr lang="zh-TW" altLang="en-US" sz="3200" b="1" u="sng" dirty="0">
                <a:solidFill>
                  <a:prstClr val="black"/>
                </a:solidFill>
                <a:latin typeface="標楷體" panose="03000509000000000000" pitchFamily="65" charset="-120"/>
                <a:ea typeface="標楷體" panose="03000509000000000000" pitchFamily="65" charset="-120"/>
              </a:rPr>
              <a:t>香港國安法</a:t>
            </a:r>
            <a:r>
              <a:rPr lang="en-US" altLang="zh-TW" sz="3200" b="1" u="sng" dirty="0">
                <a:solidFill>
                  <a:prstClr val="black"/>
                </a:solidFill>
                <a:latin typeface="標楷體" panose="03000509000000000000" pitchFamily="65" charset="-120"/>
                <a:ea typeface="標楷體" panose="03000509000000000000" pitchFamily="65" charset="-120"/>
              </a:rPr>
              <a:t>》</a:t>
            </a:r>
            <a:r>
              <a:rPr lang="zh-TW" altLang="en-US" sz="3200" b="1" u="sng" dirty="0">
                <a:solidFill>
                  <a:prstClr val="black"/>
                </a:solidFill>
                <a:latin typeface="標楷體" panose="03000509000000000000" pitchFamily="65" charset="-120"/>
                <a:ea typeface="標楷體" panose="03000509000000000000" pitchFamily="65" charset="-120"/>
              </a:rPr>
              <a:t>只針對極少數違法的人。</a:t>
            </a:r>
            <a:endParaRPr lang="en-US" altLang="zh-TW" sz="3200" b="1" u="sng" dirty="0">
              <a:solidFill>
                <a:prstClr val="black"/>
              </a:solidFill>
              <a:latin typeface="標楷體" panose="03000509000000000000" pitchFamily="65" charset="-120"/>
              <a:ea typeface="標楷體" panose="03000509000000000000" pitchFamily="65" charset="-120"/>
            </a:endParaRPr>
          </a:p>
          <a:p>
            <a:pPr marL="0" lvl="0" indent="0" algn="ctr">
              <a:lnSpc>
                <a:spcPts val="3000"/>
              </a:lnSpc>
              <a:buNone/>
              <a:defRPr/>
            </a:pPr>
            <a:endParaRPr lang="zh-TW" altLang="en-US" dirty="0">
              <a:solidFill>
                <a:prstClr val="black"/>
              </a:solidFill>
              <a:latin typeface="標楷體" panose="03000509000000000000" pitchFamily="65" charset="-120"/>
              <a:ea typeface="標楷體" panose="03000509000000000000" pitchFamily="65" charset="-120"/>
            </a:endParaRPr>
          </a:p>
        </p:txBody>
      </p:sp>
      <p:sp>
        <p:nvSpPr>
          <p:cNvPr id="3" name="投影片編號版面配置區 2">
            <a:extLst>
              <a:ext uri="{FF2B5EF4-FFF2-40B4-BE49-F238E27FC236}">
                <a16:creationId xmlns:a16="http://schemas.microsoft.com/office/drawing/2014/main" id="{215DD3DC-4055-4D3A-A886-E34C9D8F2A6B}"/>
              </a:ext>
            </a:extLst>
          </p:cNvPr>
          <p:cNvSpPr>
            <a:spLocks noGrp="1"/>
          </p:cNvSpPr>
          <p:nvPr>
            <p:ph type="sldNum" sz="quarter" idx="12"/>
          </p:nvPr>
        </p:nvSpPr>
        <p:spPr/>
        <p:txBody>
          <a:bodyPr/>
          <a:lstStyle/>
          <a:p>
            <a:fld id="{10E6A508-BB07-4B8A-901D-15D03AC66BA5}" type="slidenum">
              <a:rPr lang="zh-HK" altLang="en-US" smtClean="0"/>
              <a:t>4</a:t>
            </a:fld>
            <a:endParaRPr lang="zh-HK" altLang="en-US"/>
          </a:p>
        </p:txBody>
      </p:sp>
      <p:sp>
        <p:nvSpPr>
          <p:cNvPr id="6" name="文字方塊 5">
            <a:extLst>
              <a:ext uri="{FF2B5EF4-FFF2-40B4-BE49-F238E27FC236}">
                <a16:creationId xmlns:a16="http://schemas.microsoft.com/office/drawing/2014/main" id="{FD88E1E7-664E-4FE7-B2A7-4A6B7A51C9E2}"/>
              </a:ext>
            </a:extLst>
          </p:cNvPr>
          <p:cNvSpPr txBox="1"/>
          <p:nvPr/>
        </p:nvSpPr>
        <p:spPr>
          <a:xfrm>
            <a:off x="606328" y="2138034"/>
            <a:ext cx="10979344" cy="3328540"/>
          </a:xfrm>
          <a:prstGeom prst="rect">
            <a:avLst/>
          </a:prstGeom>
          <a:noFill/>
          <a:ln>
            <a:noFill/>
          </a:ln>
        </p:spPr>
        <p:txBody>
          <a:bodyPr wrap="square" rtlCol="0">
            <a:spAutoFit/>
          </a:bodyPr>
          <a:lstStyle/>
          <a:p>
            <a:pPr marL="0" marR="0" lvl="0" indent="0" algn="l" defTabSz="914400" rtl="0" eaLnBrk="1" fontAlgn="auto" latinLnBrk="0" hangingPunct="1">
              <a:lnSpc>
                <a:spcPts val="3400"/>
              </a:lnSpc>
              <a:spcBef>
                <a:spcPts val="1000"/>
              </a:spcBef>
              <a:spcAft>
                <a:spcPts val="0"/>
              </a:spcAft>
              <a:buClrTx/>
              <a:buSzTx/>
              <a:buFont typeface="Arial" panose="020B0604020202020204" pitchFamily="34" charset="0"/>
              <a:buNone/>
              <a:tabLst/>
              <a:defRPr/>
            </a:pPr>
            <a:r>
              <a:rPr kumimoji="0" lang="zh-TW" altLang="en-US" sz="26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Times New Roman" panose="02020603050405020304" pitchFamily="18" charset="0"/>
              </a:rPr>
              <a:t>　　</a:t>
            </a:r>
            <a:r>
              <a:rPr kumimoji="0" lang="zh-TW" altLang="zh-HK" sz="26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rPr>
              <a:t>……中央為香港維護國家安全立法是合憲、合法、合情、合理的，不會影響香港的高度自治、司法獨立和法治，包括律政司的刑事檢</a:t>
            </a:r>
            <a:r>
              <a:rPr kumimoji="0" lang="zh-HK" altLang="zh-HK" sz="26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rPr>
              <a:t>察</a:t>
            </a:r>
            <a:r>
              <a:rPr kumimoji="0" lang="zh-TW" altLang="zh-HK" sz="26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rPr>
              <a:t>工作不受任何干涉，也不會影響香港市民的合法權益；</a:t>
            </a:r>
            <a:r>
              <a:rPr kumimoji="0" lang="zh-TW" altLang="zh-HK" sz="2600" b="1" i="1"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針對的是極少數</a:t>
            </a:r>
            <a:r>
              <a:rPr kumimoji="0" lang="zh-TW" altLang="zh-HK" sz="2600" b="1" i="1" strike="noStrike" kern="1200" cap="none" spc="0" normalizeH="0" baseline="0" noProof="0" dirty="0">
                <a:ln>
                  <a:noFill/>
                </a:ln>
                <a:effectLst/>
                <a:uLnTx/>
                <a:uFillTx/>
                <a:latin typeface="標楷體" panose="03000509000000000000" pitchFamily="65" charset="-120"/>
                <a:ea typeface="標楷體" panose="03000509000000000000" pitchFamily="65" charset="-120"/>
              </a:rPr>
              <a:t>觸犯《港區國安法》規定的四類嚴重危害國家安全罪</a:t>
            </a:r>
            <a:r>
              <a:rPr kumimoji="0" lang="zh-TW" altLang="zh-HK" sz="2600" b="1" i="1"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的人</a:t>
            </a:r>
            <a:r>
              <a:rPr kumimoji="0" lang="zh-TW" altLang="zh-HK" sz="26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rPr>
              <a:t>，保護的是絕大多數市民的生命財產、基本權利和自由。</a:t>
            </a:r>
          </a:p>
          <a:p>
            <a:pPr marL="0" marR="0" lvl="0" indent="0" algn="r" defTabSz="914400" rtl="0" eaLnBrk="1" fontAlgn="auto" latinLnBrk="0" hangingPunct="1">
              <a:lnSpc>
                <a:spcPts val="3400"/>
              </a:lnSpc>
              <a:spcBef>
                <a:spcPts val="1000"/>
              </a:spcBef>
              <a:spcAft>
                <a:spcPts val="0"/>
              </a:spcAft>
              <a:buClrTx/>
              <a:buSzTx/>
              <a:buFont typeface="Arial" panose="020B0604020202020204" pitchFamily="34" charset="0"/>
              <a:buNone/>
              <a:tabLst/>
              <a:defRPr/>
            </a:pPr>
            <a:r>
              <a:rPr kumimoji="0" lang="zh-TW" altLang="zh-HK" sz="2100" b="0" i="1"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rPr>
              <a:t>頁</a:t>
            </a:r>
            <a:r>
              <a:rPr kumimoji="0" lang="en-US" altLang="zh-HK" sz="2100" b="0" i="1"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rPr>
              <a:t>2</a:t>
            </a:r>
            <a:r>
              <a:rPr kumimoji="0" lang="zh-TW" altLang="zh-HK" sz="2100" b="0" i="1"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rPr>
              <a:t>，《中華人民共和國香港特別行政區維護國家安全法》小冊子，</a:t>
            </a:r>
            <a:r>
              <a:rPr kumimoji="0" lang="en-US" altLang="zh-TW" sz="2100" b="0" i="1"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rPr>
              <a:t>  </a:t>
            </a:r>
            <a:r>
              <a:rPr kumimoji="0" lang="zh-TW" altLang="zh-HK" sz="2100" b="0" i="1"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rPr>
              <a:t>香港政府新聞處</a:t>
            </a:r>
          </a:p>
          <a:p>
            <a:pPr marL="0" marR="0" lvl="0" indent="0" algn="r" defTabSz="914400" rtl="0" eaLnBrk="1" fontAlgn="auto" latinLnBrk="0" hangingPunct="1">
              <a:lnSpc>
                <a:spcPts val="3400"/>
              </a:lnSpc>
              <a:spcBef>
                <a:spcPts val="1000"/>
              </a:spcBef>
              <a:spcAft>
                <a:spcPts val="0"/>
              </a:spcAft>
              <a:buClrTx/>
              <a:buSzTx/>
              <a:buFont typeface="Arial" panose="020B0604020202020204" pitchFamily="34" charset="0"/>
              <a:buNone/>
              <a:tabLst/>
              <a:defRPr/>
            </a:pPr>
            <a:r>
              <a:rPr kumimoji="0" lang="zh-TW" altLang="zh-HK" b="0" i="1"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rPr>
              <a:t>資料來源：</a:t>
            </a:r>
            <a:r>
              <a:rPr kumimoji="0" lang="en-US" altLang="zh-HK" b="0" i="1" u="sng" strike="noStrike" kern="1200" cap="none" spc="0" normalizeH="0" baseline="0" noProof="0" dirty="0">
                <a:ln>
                  <a:noFill/>
                </a:ln>
                <a:solidFill>
                  <a:srgbClr val="3333FF"/>
                </a:solidFill>
                <a:effectLst/>
                <a:uLnTx/>
                <a:uFillTx/>
                <a:latin typeface="標楷體" panose="03000509000000000000" pitchFamily="65" charset="-120"/>
                <a:ea typeface="標楷體" panose="03000509000000000000" pitchFamily="65" charset="-120"/>
                <a:hlinkClick r:id="rId2">
                  <a:extLst>
                    <a:ext uri="{A12FA001-AC4F-418D-AE19-62706E023703}">
                      <ahyp:hlinkClr xmlns:ahyp="http://schemas.microsoft.com/office/drawing/2018/hyperlinkcolor" val="tx"/>
                    </a:ext>
                  </a:extLst>
                </a:hlinkClick>
              </a:rPr>
              <a:t>https://www.isd.gov.hk/nationalsecurity/chi/pdf/NSL_QnA_Book.pdf</a:t>
            </a:r>
            <a:r>
              <a:rPr kumimoji="0" lang="en-US" altLang="zh-HK" b="0" i="1" u="sng" strike="noStrike" kern="1200" cap="none" spc="0" normalizeH="0" baseline="0" noProof="0" dirty="0">
                <a:ln>
                  <a:noFill/>
                </a:ln>
                <a:solidFill>
                  <a:srgbClr val="3333FF"/>
                </a:solidFill>
                <a:effectLst/>
                <a:uLnTx/>
                <a:uFillTx/>
                <a:latin typeface="標楷體" panose="03000509000000000000" pitchFamily="65" charset="-120"/>
                <a:ea typeface="標楷體" panose="03000509000000000000" pitchFamily="65" charset="-120"/>
              </a:rPr>
              <a:t> </a:t>
            </a:r>
            <a:r>
              <a:rPr kumimoji="0" lang="en-US" altLang="zh-HK" b="0" i="1" u="none" strike="noStrike" kern="1200" cap="none" spc="0" normalizeH="0" baseline="0" noProof="0" dirty="0">
                <a:ln>
                  <a:noFill/>
                </a:ln>
                <a:solidFill>
                  <a:srgbClr val="3333FF"/>
                </a:solidFill>
                <a:effectLst/>
                <a:uLnTx/>
                <a:uFillTx/>
                <a:latin typeface="標楷體" panose="03000509000000000000" pitchFamily="65" charset="-120"/>
                <a:ea typeface="標楷體" panose="03000509000000000000" pitchFamily="65" charset="-120"/>
              </a:rPr>
              <a:t> </a:t>
            </a:r>
            <a:endParaRPr kumimoji="0" lang="zh-TW" altLang="zh-HK" b="0" i="1" u="none" strike="noStrike" kern="1200" cap="none" spc="0" normalizeH="0" baseline="0" noProof="0" dirty="0">
              <a:ln>
                <a:noFill/>
              </a:ln>
              <a:solidFill>
                <a:srgbClr val="3333FF"/>
              </a:solidFill>
              <a:effectLst/>
              <a:uLnTx/>
              <a:uFillTx/>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500274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3615375-1B53-4C80-98BD-64220E963D4B}"/>
              </a:ext>
            </a:extLst>
          </p:cNvPr>
          <p:cNvSpPr>
            <a:spLocks noGrp="1"/>
          </p:cNvSpPr>
          <p:nvPr>
            <p:ph type="title"/>
          </p:nvPr>
        </p:nvSpPr>
        <p:spPr>
          <a:xfrm>
            <a:off x="1331259" y="326486"/>
            <a:ext cx="9529482" cy="1143000"/>
          </a:xfrm>
        </p:spPr>
        <p:txBody>
          <a:bodyPr/>
          <a:lstStyle/>
          <a:p>
            <a:pPr algn="ctr"/>
            <a:r>
              <a:rPr lang="zh-TW" altLang="en-US" sz="4000" dirty="0">
                <a:solidFill>
                  <a:srgbClr val="0000FF"/>
                </a:solidFill>
                <a:latin typeface="標楷體" panose="03000509000000000000" pitchFamily="65" charset="-120"/>
                <a:ea typeface="標楷體" panose="03000509000000000000" pitchFamily="65" charset="-120"/>
              </a:rPr>
              <a:t>涉及</a:t>
            </a:r>
            <a:r>
              <a:rPr lang="en-US" altLang="zh-TW" sz="4000" dirty="0">
                <a:solidFill>
                  <a:srgbClr val="0000FF"/>
                </a:solidFill>
                <a:latin typeface="標楷體" panose="03000509000000000000" pitchFamily="65" charset="-120"/>
                <a:ea typeface="標楷體" panose="03000509000000000000" pitchFamily="65" charset="-120"/>
              </a:rPr>
              <a:t>《</a:t>
            </a:r>
            <a:r>
              <a:rPr lang="zh-TW" altLang="en-US" sz="4000" dirty="0">
                <a:solidFill>
                  <a:srgbClr val="0000FF"/>
                </a:solidFill>
                <a:latin typeface="標楷體" panose="03000509000000000000" pitchFamily="65" charset="-120"/>
                <a:ea typeface="標楷體" panose="03000509000000000000" pitchFamily="65" charset="-120"/>
              </a:rPr>
              <a:t>香港國安法</a:t>
            </a:r>
            <a:r>
              <a:rPr lang="en-US" altLang="zh-TW" sz="4000" dirty="0">
                <a:solidFill>
                  <a:srgbClr val="0000FF"/>
                </a:solidFill>
                <a:latin typeface="標楷體" panose="03000509000000000000" pitchFamily="65" charset="-120"/>
                <a:ea typeface="標楷體" panose="03000509000000000000" pitchFamily="65" charset="-120"/>
              </a:rPr>
              <a:t>》</a:t>
            </a:r>
            <a:r>
              <a:rPr lang="zh-TW" altLang="en-US" sz="4000" dirty="0">
                <a:solidFill>
                  <a:srgbClr val="0000FF"/>
                </a:solidFill>
                <a:latin typeface="標楷體" panose="03000509000000000000" pitchFamily="65" charset="-120"/>
                <a:ea typeface="標楷體" panose="03000509000000000000" pitchFamily="65" charset="-120"/>
              </a:rPr>
              <a:t>的案件在哪裡審案、犯罪者在哪裡坐牢？</a:t>
            </a:r>
            <a:endParaRPr lang="zh-HK" altLang="en-US" sz="4000" dirty="0">
              <a:solidFill>
                <a:srgbClr val="0000FF"/>
              </a:solidFill>
              <a:latin typeface="標楷體" panose="03000509000000000000" pitchFamily="65" charset="-120"/>
              <a:ea typeface="標楷體" panose="03000509000000000000" pitchFamily="65" charset="-120"/>
            </a:endParaRPr>
          </a:p>
        </p:txBody>
      </p:sp>
      <p:sp>
        <p:nvSpPr>
          <p:cNvPr id="3" name="直排文字版面配置區 2">
            <a:extLst>
              <a:ext uri="{FF2B5EF4-FFF2-40B4-BE49-F238E27FC236}">
                <a16:creationId xmlns:a16="http://schemas.microsoft.com/office/drawing/2014/main" id="{1AA8CAD3-0A16-49CA-94BD-462D0A35ACD8}"/>
              </a:ext>
            </a:extLst>
          </p:cNvPr>
          <p:cNvSpPr>
            <a:spLocks noGrp="1"/>
          </p:cNvSpPr>
          <p:nvPr>
            <p:ph type="body" orient="vert" idx="1"/>
          </p:nvPr>
        </p:nvSpPr>
        <p:spPr>
          <a:xfrm>
            <a:off x="838200" y="2040986"/>
            <a:ext cx="10515600" cy="4542376"/>
          </a:xfrm>
        </p:spPr>
        <p:txBody>
          <a:bodyPr vert="horz">
            <a:normAutofit lnSpcReduction="10000"/>
          </a:bodyPr>
          <a:lstStyle/>
          <a:p>
            <a:pPr marL="0" lvl="0" indent="0">
              <a:spcBef>
                <a:spcPts val="300"/>
              </a:spcBef>
              <a:spcAft>
                <a:spcPts val="0"/>
              </a:spcAft>
              <a:buFont typeface="Wingdings" panose="05000000000000000000" pitchFamily="2" charset="2"/>
              <a:buChar char="§"/>
            </a:pPr>
            <a:r>
              <a:rPr lang="en-US" altLang="zh-TW" kern="1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 </a:t>
            </a:r>
            <a:r>
              <a:rPr lang="zh-TW" altLang="zh-HK" kern="1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據上文，駐港國安公署可在情況一對《香港國安法》行使管轄權。何解</a:t>
            </a:r>
            <a:r>
              <a:rPr lang="zh-TW" altLang="en-US" kern="100" dirty="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kern="100" dirty="0">
              <a:latin typeface="Times New Roman" panose="02020603050405020304" pitchFamily="18" charset="0"/>
              <a:ea typeface="標楷體" panose="03000509000000000000" pitchFamily="65" charset="-120"/>
              <a:cs typeface="Times New Roman" panose="02020603050405020304" pitchFamily="18" charset="0"/>
            </a:endParaRPr>
          </a:p>
          <a:p>
            <a:pPr marL="0" lvl="0" indent="0">
              <a:spcBef>
                <a:spcPts val="300"/>
              </a:spcBef>
              <a:spcAft>
                <a:spcPts val="0"/>
              </a:spcAft>
              <a:buNone/>
            </a:pPr>
            <a:r>
              <a:rPr lang="en-US" altLang="zh-TW" u="sng" kern="100" dirty="0">
                <a:solidFill>
                  <a:srgbClr val="FF0000"/>
                </a:solidFill>
                <a:latin typeface="Times New Roman" panose="02020603050405020304" pitchFamily="18" charset="0"/>
                <a:ea typeface="標楷體" panose="03000509000000000000" pitchFamily="65" charset="-120"/>
              </a:rPr>
              <a:t>_________________________________________________</a:t>
            </a:r>
          </a:p>
          <a:p>
            <a:pPr lvl="0" algn="just">
              <a:buFont typeface="Wingdings" panose="05000000000000000000" pitchFamily="2" charset="2"/>
              <a:buChar char="§"/>
              <a:tabLst>
                <a:tab pos="450215" algn="l"/>
              </a:tabLst>
            </a:pPr>
            <a:r>
              <a:rPr lang="zh-TW" altLang="zh-HK" kern="1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一般而言，《香港國安法》的犯罪案件，是按香港慣用的普通法還是內地慣用的成文法處理</a:t>
            </a:r>
            <a:r>
              <a:rPr lang="zh-TW" altLang="zh-HK" kern="100" dirty="0">
                <a:latin typeface="Times New Roman" panose="02020603050405020304" pitchFamily="18" charset="0"/>
                <a:ea typeface="標楷體" panose="03000509000000000000" pitchFamily="65" charset="-120"/>
                <a:cs typeface="Wingdings" panose="05000000000000000000" pitchFamily="2" charset="2"/>
              </a:rPr>
              <a:t>？</a:t>
            </a:r>
            <a:endParaRPr lang="en-US" altLang="zh-TW" kern="100" dirty="0">
              <a:latin typeface="Times New Roman" panose="02020603050405020304" pitchFamily="18" charset="0"/>
              <a:ea typeface="標楷體" panose="03000509000000000000" pitchFamily="65" charset="-120"/>
              <a:cs typeface="Wingdings" panose="05000000000000000000" pitchFamily="2" charset="2"/>
            </a:endParaRPr>
          </a:p>
          <a:p>
            <a:pPr marL="0" indent="0" algn="just">
              <a:buNone/>
              <a:tabLst>
                <a:tab pos="450215" algn="l"/>
              </a:tabLst>
            </a:pPr>
            <a:r>
              <a:rPr lang="en-US" altLang="zh-TW" u="sng" kern="100" dirty="0">
                <a:solidFill>
                  <a:srgbClr val="FF0000"/>
                </a:solidFill>
                <a:latin typeface="Times New Roman" panose="02020603050405020304" pitchFamily="18" charset="0"/>
                <a:ea typeface="標楷體" panose="03000509000000000000" pitchFamily="65" charset="-120"/>
              </a:rPr>
              <a:t>________________ _________________________________</a:t>
            </a:r>
            <a:endParaRPr lang="en-US" altLang="zh-TW" kern="100" dirty="0">
              <a:latin typeface="Times New Roman" panose="02020603050405020304" pitchFamily="18" charset="0"/>
              <a:ea typeface="標楷體" panose="03000509000000000000" pitchFamily="65" charset="-120"/>
              <a:cs typeface="Wingdings" panose="05000000000000000000" pitchFamily="2" charset="2"/>
            </a:endParaRPr>
          </a:p>
          <a:p>
            <a:pPr lvl="0" algn="just">
              <a:buFont typeface="Wingdings" panose="05000000000000000000" pitchFamily="2" charset="2"/>
              <a:buChar char="§"/>
              <a:tabLst>
                <a:tab pos="450215" algn="l"/>
              </a:tabLst>
            </a:pPr>
            <a:r>
              <a:rPr lang="zh-HK" altLang="zh-HK" kern="1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以</a:t>
            </a:r>
            <a:r>
              <a:rPr lang="zh-TW" altLang="zh-HK" kern="1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上</a:t>
            </a:r>
            <a:r>
              <a:rPr lang="zh-HK" altLang="zh-HK" kern="1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三種導致駐港國安公署行使管轄權的情況會經常發生嗎</a:t>
            </a:r>
            <a:r>
              <a:rPr lang="zh-TW" altLang="zh-HK" kern="1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a:t>
            </a:r>
            <a:endParaRPr lang="zh-TW" altLang="zh-HK" kern="100" dirty="0">
              <a:latin typeface="Times New Roman" panose="02020603050405020304" pitchFamily="18" charset="0"/>
              <a:ea typeface="SimSun" panose="02010600030101010101" pitchFamily="2" charset="-122"/>
              <a:cs typeface="Wingdings" panose="05000000000000000000" pitchFamily="2" charset="2"/>
            </a:endParaRPr>
          </a:p>
          <a:p>
            <a:pPr marL="0" lvl="0" indent="0">
              <a:spcBef>
                <a:spcPts val="300"/>
              </a:spcBef>
              <a:spcAft>
                <a:spcPts val="0"/>
              </a:spcAft>
              <a:buNone/>
            </a:pPr>
            <a:r>
              <a:rPr lang="en-US" altLang="zh-TW" u="sng" kern="100" dirty="0">
                <a:solidFill>
                  <a:srgbClr val="FF0000"/>
                </a:solidFill>
                <a:latin typeface="Times New Roman" panose="02020603050405020304" pitchFamily="18" charset="0"/>
                <a:ea typeface="標楷體" panose="03000509000000000000" pitchFamily="65" charset="-120"/>
              </a:rPr>
              <a:t>________________ _________________________________</a:t>
            </a:r>
            <a:endParaRPr lang="en-US" altLang="zh-TW" u="sng" kern="100" dirty="0">
              <a:latin typeface="Times New Roman" panose="02020603050405020304" pitchFamily="18" charset="0"/>
              <a:ea typeface="標楷體" panose="03000509000000000000" pitchFamily="65" charset="-120"/>
            </a:endParaRPr>
          </a:p>
          <a:p>
            <a:pPr>
              <a:buFont typeface="Wingdings" panose="05000000000000000000" pitchFamily="2" charset="2"/>
              <a:buChar char="n"/>
            </a:pPr>
            <a:endParaRPr lang="zh-HK" altLang="en-US" kern="100" dirty="0">
              <a:latin typeface="Times New Roman" panose="02020603050405020304" pitchFamily="18" charset="0"/>
              <a:ea typeface="標楷體" panose="03000509000000000000" pitchFamily="65" charset="-120"/>
              <a:cs typeface="Times New Roman" panose="02020603050405020304" pitchFamily="18" charset="0"/>
            </a:endParaRPr>
          </a:p>
        </p:txBody>
      </p:sp>
      <p:pic>
        <p:nvPicPr>
          <p:cNvPr id="4" name="Google Shape;450;p27" descr="做一做_logo">
            <a:extLst>
              <a:ext uri="{FF2B5EF4-FFF2-40B4-BE49-F238E27FC236}">
                <a16:creationId xmlns:a16="http://schemas.microsoft.com/office/drawing/2014/main" id="{92CD5397-2EE4-4CF8-B902-335AE089DCC6}"/>
              </a:ext>
            </a:extLst>
          </p:cNvPr>
          <p:cNvPicPr preferRelativeResize="0"/>
          <p:nvPr/>
        </p:nvPicPr>
        <p:blipFill rotWithShape="1">
          <a:blip r:embed="rId2"/>
          <a:srcRect/>
          <a:stretch>
            <a:fillRect/>
          </a:stretch>
        </p:blipFill>
        <p:spPr>
          <a:xfrm>
            <a:off x="173888" y="897986"/>
            <a:ext cx="2585353" cy="1265984"/>
          </a:xfrm>
          <a:prstGeom prst="rect">
            <a:avLst/>
          </a:prstGeom>
          <a:noFill/>
          <a:ln>
            <a:noFill/>
          </a:ln>
        </p:spPr>
      </p:pic>
      <p:sp>
        <p:nvSpPr>
          <p:cNvPr id="5" name="投影片編號版面配置區 4">
            <a:extLst>
              <a:ext uri="{FF2B5EF4-FFF2-40B4-BE49-F238E27FC236}">
                <a16:creationId xmlns:a16="http://schemas.microsoft.com/office/drawing/2014/main" id="{20F3E852-97A6-415F-B19A-0BEE8E85B30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5CDD89-5345-4FD7-B7CB-2239A741417B}" type="slidenum">
              <a:rPr kumimoji="0" lang="en-US" altLang="zh-TW" sz="1200" b="0" i="0" u="none" strike="noStrike" kern="1200" cap="none" spc="0" normalizeH="0" baseline="0" noProof="0" smtClean="0">
                <a:ln>
                  <a:noFill/>
                </a:ln>
                <a:solidFill>
                  <a:srgbClr val="898989"/>
                </a:solidFill>
                <a:effectLst/>
                <a:uLnTx/>
                <a:uFillTx/>
                <a:latin typeface="Calibri" panose="020F0502020204030204" charset="0"/>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altLang="zh-TW" sz="1200" b="0" i="0" u="none" strike="noStrike" kern="1200" cap="none" spc="0" normalizeH="0" baseline="0" noProof="0">
              <a:ln>
                <a:noFill/>
              </a:ln>
              <a:solidFill>
                <a:srgbClr val="898989"/>
              </a:solidFill>
              <a:effectLst/>
              <a:uLnTx/>
              <a:uFillTx/>
              <a:latin typeface="Calibri" panose="020F0502020204030204" charset="0"/>
              <a:ea typeface="新細明體" panose="02020500000000000000" pitchFamily="18" charset="-120"/>
              <a:cs typeface="+mn-cs"/>
            </a:endParaRPr>
          </a:p>
        </p:txBody>
      </p:sp>
    </p:spTree>
    <p:extLst>
      <p:ext uri="{BB962C8B-B14F-4D97-AF65-F5344CB8AC3E}">
        <p14:creationId xmlns:p14="http://schemas.microsoft.com/office/powerpoint/2010/main" val="1053533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500"/>
                            </p:stCondLst>
                            <p:childTnLst>
                              <p:par>
                                <p:cTn id="17" presetID="10"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500"/>
                                        <p:tgtEl>
                                          <p:spTgt spid="3">
                                            <p:txEl>
                                              <p:pRg st="4" end="4"/>
                                            </p:txEl>
                                          </p:spTgt>
                                        </p:tgtEl>
                                      </p:cBhvr>
                                    </p:animEffect>
                                  </p:childTnLst>
                                </p:cTn>
                              </p:par>
                            </p:childTnLst>
                          </p:cTn>
                        </p:par>
                        <p:par>
                          <p:cTn id="25" fill="hold">
                            <p:stCondLst>
                              <p:cond delay="500"/>
                            </p:stCondLst>
                            <p:childTnLst>
                              <p:par>
                                <p:cTn id="26" presetID="10" presetClass="entr" presetSubtype="0" fill="hold" nodeType="after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標題 1">
            <a:extLst>
              <a:ext uri="{FF2B5EF4-FFF2-40B4-BE49-F238E27FC236}">
                <a16:creationId xmlns:a16="http://schemas.microsoft.com/office/drawing/2014/main" id="{55EBE227-2394-4CB9-B79A-CD03243839A0}"/>
              </a:ext>
            </a:extLst>
          </p:cNvPr>
          <p:cNvSpPr>
            <a:spLocks noGrp="1"/>
          </p:cNvSpPr>
          <p:nvPr>
            <p:ph type="title"/>
          </p:nvPr>
        </p:nvSpPr>
        <p:spPr>
          <a:xfrm>
            <a:off x="828161" y="173609"/>
            <a:ext cx="10515600" cy="1325563"/>
          </a:xfrm>
        </p:spPr>
        <p:txBody>
          <a:bodyPr vert="horz" lIns="91440" tIns="45720" rIns="91440" bIns="45720" rtlCol="0" anchor="ctr">
            <a:normAutofit/>
          </a:bodyPr>
          <a:lstStyle/>
          <a:p>
            <a:pPr algn="l" defTabSz="914400" eaLnBrk="1" hangingPunct="1">
              <a:lnSpc>
                <a:spcPct val="90000"/>
              </a:lnSpc>
            </a:pPr>
            <a:r>
              <a:rPr lang="zh-TW" altLang="en-US" b="1" u="sng" kern="1200" dirty="0">
                <a:solidFill>
                  <a:schemeClr val="tx1"/>
                </a:solidFill>
                <a:effectLst/>
                <a:latin typeface="標楷體" panose="03000509000000000000" pitchFamily="65" charset="-120"/>
                <a:ea typeface="標楷體" panose="03000509000000000000" pitchFamily="65" charset="-120"/>
                <a:cs typeface="+mj-cs"/>
              </a:rPr>
              <a:t>附錄</a:t>
            </a:r>
            <a:endParaRPr lang="en-US" altLang="zh-HK" kern="1200" dirty="0">
              <a:solidFill>
                <a:schemeClr val="tx1"/>
              </a:solidFill>
              <a:latin typeface="標楷體" panose="03000509000000000000" pitchFamily="65" charset="-120"/>
              <a:ea typeface="標楷體" panose="03000509000000000000" pitchFamily="65" charset="-120"/>
              <a:cs typeface="+mj-cs"/>
            </a:endParaRP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直排文字版面配置區 2">
            <a:extLst>
              <a:ext uri="{FF2B5EF4-FFF2-40B4-BE49-F238E27FC236}">
                <a16:creationId xmlns:a16="http://schemas.microsoft.com/office/drawing/2014/main" id="{FD9EC930-2BD8-4565-A1E7-33E22AD01A4D}"/>
              </a:ext>
            </a:extLst>
          </p:cNvPr>
          <p:cNvSpPr>
            <a:spLocks noGrp="1"/>
          </p:cNvSpPr>
          <p:nvPr>
            <p:ph type="body" orient="vert" idx="1"/>
          </p:nvPr>
        </p:nvSpPr>
        <p:spPr>
          <a:xfrm>
            <a:off x="1120690" y="1194783"/>
            <a:ext cx="10515600" cy="4749144"/>
          </a:xfrm>
        </p:spPr>
        <p:txBody>
          <a:bodyPr vert="horz" lIns="91440" tIns="45720" rIns="91440" bIns="45720" rtlCol="0">
            <a:noAutofit/>
          </a:bodyPr>
          <a:lstStyle/>
          <a:p>
            <a:pPr marL="0" indent="-228600" defTabSz="914400" eaLnBrk="1" hangingPunct="1">
              <a:lnSpc>
                <a:spcPts val="3200"/>
              </a:lnSpc>
              <a:spcAft>
                <a:spcPts val="1200"/>
              </a:spcAft>
            </a:pPr>
            <a:r>
              <a:rPr lang="en-US" altLang="zh-TW" sz="2000" b="1" u="sng" dirty="0">
                <a:latin typeface="標楷體" panose="03000509000000000000" pitchFamily="65" charset="-120"/>
                <a:ea typeface="標楷體" panose="03000509000000000000" pitchFamily="65" charset="-120"/>
                <a:cs typeface="+mn-cs"/>
              </a:rPr>
              <a:t>《</a:t>
            </a:r>
            <a:r>
              <a:rPr lang="zh-TW" altLang="en-US" sz="2000" b="1" u="sng" dirty="0">
                <a:latin typeface="標楷體" panose="03000509000000000000" pitchFamily="65" charset="-120"/>
                <a:ea typeface="標楷體" panose="03000509000000000000" pitchFamily="65" charset="-120"/>
                <a:cs typeface="+mn-cs"/>
              </a:rPr>
              <a:t>香港國安法</a:t>
            </a:r>
            <a:r>
              <a:rPr lang="en-US" altLang="zh-TW" sz="2000" b="1" u="sng" dirty="0">
                <a:latin typeface="標楷體" panose="03000509000000000000" pitchFamily="65" charset="-120"/>
                <a:ea typeface="標楷體" panose="03000509000000000000" pitchFamily="65" charset="-120"/>
                <a:cs typeface="+mn-cs"/>
              </a:rPr>
              <a:t>》</a:t>
            </a:r>
            <a:r>
              <a:rPr lang="zh-TW" altLang="en-US" sz="2000" b="1" u="sng" dirty="0">
                <a:latin typeface="標楷體" panose="03000509000000000000" pitchFamily="65" charset="-120"/>
                <a:ea typeface="標楷體" panose="03000509000000000000" pitchFamily="65" charset="-120"/>
                <a:cs typeface="+mn-cs"/>
              </a:rPr>
              <a:t>第五十五、五十六條原文</a:t>
            </a:r>
          </a:p>
          <a:p>
            <a:pPr marL="0" indent="-228600" defTabSz="914400" eaLnBrk="1" hangingPunct="1">
              <a:lnSpc>
                <a:spcPts val="3200"/>
              </a:lnSpc>
            </a:pPr>
            <a:r>
              <a:rPr lang="zh-TW" altLang="en-US" sz="2000" b="1" u="sng" dirty="0">
                <a:latin typeface="標楷體" panose="03000509000000000000" pitchFamily="65" charset="-120"/>
                <a:ea typeface="標楷體" panose="03000509000000000000" pitchFamily="65" charset="-120"/>
                <a:cs typeface="+mn-cs"/>
              </a:rPr>
              <a:t>第五十五條  </a:t>
            </a:r>
            <a:r>
              <a:rPr lang="zh-TW" altLang="en-US" sz="2000" dirty="0">
                <a:latin typeface="標楷體" panose="03000509000000000000" pitchFamily="65" charset="-120"/>
                <a:ea typeface="標楷體" panose="03000509000000000000" pitchFamily="65" charset="-120"/>
                <a:cs typeface="+mn-cs"/>
              </a:rPr>
              <a:t>有以下情形之一的，經香港特別行政區政府或者駐香港特別行政區維護國家安全公署提出，並報中央人民政府批准，由駐香港特別行政區維護國家安全公署對本法規定的危害國家安全犯罪案件行使管轄權：</a:t>
            </a:r>
          </a:p>
          <a:p>
            <a:pPr marL="0" indent="-228600" defTabSz="914400" eaLnBrk="1" hangingPunct="1">
              <a:lnSpc>
                <a:spcPts val="3200"/>
              </a:lnSpc>
            </a:pPr>
            <a:r>
              <a:rPr lang="en-US" altLang="zh-TW" sz="2000" dirty="0">
                <a:latin typeface="標楷體" panose="03000509000000000000" pitchFamily="65" charset="-120"/>
                <a:ea typeface="標楷體" panose="03000509000000000000" pitchFamily="65" charset="-120"/>
                <a:cs typeface="+mn-cs"/>
              </a:rPr>
              <a:t>( </a:t>
            </a:r>
            <a:r>
              <a:rPr lang="zh-TW" altLang="en-US" sz="2000" dirty="0">
                <a:latin typeface="標楷體" panose="03000509000000000000" pitchFamily="65" charset="-120"/>
                <a:ea typeface="標楷體" panose="03000509000000000000" pitchFamily="65" charset="-120"/>
                <a:cs typeface="+mn-cs"/>
              </a:rPr>
              <a:t>一 </a:t>
            </a:r>
            <a:r>
              <a:rPr lang="en-US" altLang="zh-TW" sz="2000" dirty="0">
                <a:latin typeface="標楷體" panose="03000509000000000000" pitchFamily="65" charset="-120"/>
                <a:ea typeface="標楷體" panose="03000509000000000000" pitchFamily="65" charset="-120"/>
                <a:cs typeface="+mn-cs"/>
              </a:rPr>
              <a:t>) </a:t>
            </a:r>
            <a:r>
              <a:rPr lang="zh-TW" altLang="en-US" sz="2000" dirty="0">
                <a:latin typeface="標楷體" panose="03000509000000000000" pitchFamily="65" charset="-120"/>
                <a:ea typeface="標楷體" panose="03000509000000000000" pitchFamily="65" charset="-120"/>
                <a:cs typeface="+mn-cs"/>
              </a:rPr>
              <a:t>案件涉及外國或者境外勢力介入的複雜情況，香港特別行政區管轄確有困難的；</a:t>
            </a:r>
          </a:p>
          <a:p>
            <a:pPr marL="0" indent="-228600" defTabSz="914400" eaLnBrk="1" hangingPunct="1">
              <a:lnSpc>
                <a:spcPts val="3200"/>
              </a:lnSpc>
            </a:pPr>
            <a:r>
              <a:rPr lang="en-US" altLang="zh-TW" sz="2000" dirty="0">
                <a:latin typeface="標楷體" panose="03000509000000000000" pitchFamily="65" charset="-120"/>
                <a:ea typeface="標楷體" panose="03000509000000000000" pitchFamily="65" charset="-120"/>
                <a:cs typeface="+mn-cs"/>
              </a:rPr>
              <a:t>( </a:t>
            </a:r>
            <a:r>
              <a:rPr lang="zh-TW" altLang="en-US" sz="2000" dirty="0">
                <a:latin typeface="標楷體" panose="03000509000000000000" pitchFamily="65" charset="-120"/>
                <a:ea typeface="標楷體" panose="03000509000000000000" pitchFamily="65" charset="-120"/>
                <a:cs typeface="+mn-cs"/>
              </a:rPr>
              <a:t>二 </a:t>
            </a:r>
            <a:r>
              <a:rPr lang="en-US" altLang="zh-TW" sz="2000" dirty="0">
                <a:latin typeface="標楷體" panose="03000509000000000000" pitchFamily="65" charset="-120"/>
                <a:ea typeface="標楷體" panose="03000509000000000000" pitchFamily="65" charset="-120"/>
                <a:cs typeface="+mn-cs"/>
              </a:rPr>
              <a:t>) </a:t>
            </a:r>
            <a:r>
              <a:rPr lang="zh-TW" altLang="en-US" sz="2000" dirty="0">
                <a:latin typeface="標楷體" panose="03000509000000000000" pitchFamily="65" charset="-120"/>
                <a:ea typeface="標楷體" panose="03000509000000000000" pitchFamily="65" charset="-120"/>
                <a:cs typeface="+mn-cs"/>
              </a:rPr>
              <a:t>出現香港特別行政區政府無法有效執行本法的嚴重情況的；</a:t>
            </a:r>
          </a:p>
          <a:p>
            <a:pPr marL="0" indent="-228600" defTabSz="914400" eaLnBrk="1" hangingPunct="1">
              <a:lnSpc>
                <a:spcPts val="3200"/>
              </a:lnSpc>
            </a:pPr>
            <a:r>
              <a:rPr lang="en-US" altLang="zh-TW" sz="2000" dirty="0">
                <a:latin typeface="標楷體" panose="03000509000000000000" pitchFamily="65" charset="-120"/>
                <a:ea typeface="標楷體" panose="03000509000000000000" pitchFamily="65" charset="-120"/>
                <a:cs typeface="+mn-cs"/>
              </a:rPr>
              <a:t>( </a:t>
            </a:r>
            <a:r>
              <a:rPr lang="zh-TW" altLang="en-US" sz="2000" dirty="0">
                <a:latin typeface="標楷體" panose="03000509000000000000" pitchFamily="65" charset="-120"/>
                <a:ea typeface="標楷體" panose="03000509000000000000" pitchFamily="65" charset="-120"/>
                <a:cs typeface="+mn-cs"/>
              </a:rPr>
              <a:t>三 </a:t>
            </a:r>
            <a:r>
              <a:rPr lang="en-US" altLang="zh-TW" sz="2000" dirty="0">
                <a:latin typeface="標楷體" panose="03000509000000000000" pitchFamily="65" charset="-120"/>
                <a:ea typeface="標楷體" panose="03000509000000000000" pitchFamily="65" charset="-120"/>
                <a:cs typeface="+mn-cs"/>
              </a:rPr>
              <a:t>) </a:t>
            </a:r>
            <a:r>
              <a:rPr lang="zh-TW" altLang="en-US" sz="2000" dirty="0">
                <a:latin typeface="標楷體" panose="03000509000000000000" pitchFamily="65" charset="-120"/>
                <a:ea typeface="標楷體" panose="03000509000000000000" pitchFamily="65" charset="-120"/>
                <a:cs typeface="+mn-cs"/>
              </a:rPr>
              <a:t>出現國家安全面臨重大現實威脅的情況的。</a:t>
            </a:r>
          </a:p>
          <a:p>
            <a:pPr marL="0" indent="-228600" defTabSz="914400" eaLnBrk="1" hangingPunct="1">
              <a:lnSpc>
                <a:spcPts val="3200"/>
              </a:lnSpc>
            </a:pPr>
            <a:r>
              <a:rPr lang="zh-TW" altLang="en-US" sz="2000" b="1" u="sng" dirty="0">
                <a:latin typeface="標楷體" panose="03000509000000000000" pitchFamily="65" charset="-120"/>
                <a:ea typeface="標楷體" panose="03000509000000000000" pitchFamily="65" charset="-120"/>
                <a:cs typeface="+mn-cs"/>
              </a:rPr>
              <a:t>第五十六條  </a:t>
            </a:r>
            <a:r>
              <a:rPr lang="zh-TW" altLang="en-US" sz="2000" dirty="0">
                <a:latin typeface="標楷體" panose="03000509000000000000" pitchFamily="65" charset="-120"/>
                <a:ea typeface="標楷體" panose="03000509000000000000" pitchFamily="65" charset="-120"/>
                <a:cs typeface="+mn-cs"/>
              </a:rPr>
              <a:t>根據本法第五十五條規定管轄有關危害國家安全犯罪案件時，由駐香港特別行政區維護國家安全公署負責立案偵查，最高人民檢察院指定有關檢察機關行使檢察權，最高人民法院指定有關法院行使審判權。</a:t>
            </a:r>
            <a:endParaRPr lang="en-US" altLang="zh-HK" sz="2000" dirty="0">
              <a:latin typeface="標楷體" panose="03000509000000000000" pitchFamily="65" charset="-120"/>
              <a:ea typeface="標楷體" panose="03000509000000000000" pitchFamily="65" charset="-120"/>
              <a:cs typeface="+mn-cs"/>
            </a:endParaRPr>
          </a:p>
        </p:txBody>
      </p:sp>
      <p:sp>
        <p:nvSpPr>
          <p:cNvPr id="4" name="投影片編號版面配置區 3">
            <a:extLst>
              <a:ext uri="{FF2B5EF4-FFF2-40B4-BE49-F238E27FC236}">
                <a16:creationId xmlns:a16="http://schemas.microsoft.com/office/drawing/2014/main" id="{6D20E20A-DAF0-4C87-8257-5B3C768E0D1F}"/>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815CDD89-5345-4FD7-B7CB-2239A741417B}" type="slidenum">
              <a:rPr lang="en-US" altLang="zh-TW" smtClean="0">
                <a:solidFill>
                  <a:schemeClr val="tx1">
                    <a:tint val="75000"/>
                  </a:schemeClr>
                </a:solidFill>
                <a:latin typeface="+mn-lt"/>
              </a:rPr>
              <a:pPr>
                <a:spcAft>
                  <a:spcPts val="600"/>
                </a:spcAft>
                <a:defRPr/>
              </a:pPr>
              <a:t>41</a:t>
            </a:fld>
            <a:endParaRPr lang="en-US" altLang="zh-TW">
              <a:solidFill>
                <a:schemeClr val="tx1">
                  <a:tint val="75000"/>
                </a:schemeClr>
              </a:solidFill>
              <a:latin typeface="+mn-lt"/>
            </a:endParaRPr>
          </a:p>
        </p:txBody>
      </p:sp>
    </p:spTree>
    <p:extLst>
      <p:ext uri="{BB962C8B-B14F-4D97-AF65-F5344CB8AC3E}">
        <p14:creationId xmlns:p14="http://schemas.microsoft.com/office/powerpoint/2010/main" val="107330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500"/>
                                        <p:tgtEl>
                                          <p:spTgt spid="3">
                                            <p:txEl>
                                              <p:pRg st="2" end="2"/>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2" name="Arc 31">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 name="標題 4">
            <a:extLst>
              <a:ext uri="{FF2B5EF4-FFF2-40B4-BE49-F238E27FC236}">
                <a16:creationId xmlns:a16="http://schemas.microsoft.com/office/drawing/2014/main" id="{014A9A61-BFE3-407F-B8E3-F6F19B77A60C}"/>
              </a:ext>
            </a:extLst>
          </p:cNvPr>
          <p:cNvSpPr>
            <a:spLocks noGrp="1"/>
          </p:cNvSpPr>
          <p:nvPr>
            <p:ph type="title"/>
          </p:nvPr>
        </p:nvSpPr>
        <p:spPr>
          <a:xfrm>
            <a:off x="1494055" y="547755"/>
            <a:ext cx="9375913" cy="1325563"/>
          </a:xfrm>
        </p:spPr>
        <p:txBody>
          <a:bodyPr vert="horz" lIns="91440" tIns="45720" rIns="91440" bIns="45720" rtlCol="0" anchor="ctr">
            <a:normAutofit/>
          </a:bodyPr>
          <a:lstStyle/>
          <a:p>
            <a:pPr algn="l" defTabSz="914400" eaLnBrk="1" hangingPunct="1">
              <a:lnSpc>
                <a:spcPct val="90000"/>
              </a:lnSpc>
            </a:pPr>
            <a:r>
              <a:rPr lang="en-US" altLang="zh-TW" kern="1200" dirty="0">
                <a:solidFill>
                  <a:schemeClr val="tx1"/>
                </a:solidFill>
                <a:latin typeface="標楷體" panose="03000509000000000000" pitchFamily="65" charset="-120"/>
                <a:ea typeface="標楷體" panose="03000509000000000000" pitchFamily="65" charset="-120"/>
                <a:cs typeface="+mj-cs"/>
              </a:rPr>
              <a:t>《</a:t>
            </a:r>
            <a:r>
              <a:rPr lang="zh-TW" altLang="en-US" kern="1200" dirty="0">
                <a:solidFill>
                  <a:schemeClr val="tx1"/>
                </a:solidFill>
                <a:latin typeface="標楷體" panose="03000509000000000000" pitchFamily="65" charset="-120"/>
                <a:ea typeface="標楷體" panose="03000509000000000000" pitchFamily="65" charset="-120"/>
                <a:cs typeface="+mj-cs"/>
              </a:rPr>
              <a:t>香港國安法</a:t>
            </a:r>
            <a:r>
              <a:rPr lang="en-US" altLang="zh-TW" kern="1200" dirty="0">
                <a:solidFill>
                  <a:schemeClr val="tx1"/>
                </a:solidFill>
                <a:latin typeface="標楷體" panose="03000509000000000000" pitchFamily="65" charset="-120"/>
                <a:ea typeface="標楷體" panose="03000509000000000000" pitchFamily="65" charset="-120"/>
                <a:cs typeface="+mj-cs"/>
              </a:rPr>
              <a:t>》</a:t>
            </a:r>
            <a:r>
              <a:rPr lang="zh-TW" altLang="en-US" kern="1200" dirty="0">
                <a:solidFill>
                  <a:schemeClr val="tx1"/>
                </a:solidFill>
                <a:latin typeface="標楷體" panose="03000509000000000000" pitchFamily="65" charset="-120"/>
                <a:ea typeface="標楷體" panose="03000509000000000000" pitchFamily="65" charset="-120"/>
                <a:cs typeface="+mj-cs"/>
              </a:rPr>
              <a:t>令一國兩制更加牢固</a:t>
            </a:r>
            <a:endParaRPr lang="en-US" altLang="zh-HK" kern="1200" dirty="0">
              <a:solidFill>
                <a:schemeClr val="tx1"/>
              </a:solidFill>
              <a:latin typeface="標楷體" panose="03000509000000000000" pitchFamily="65" charset="-120"/>
              <a:ea typeface="標楷體" panose="03000509000000000000" pitchFamily="65" charset="-120"/>
              <a:cs typeface="+mj-cs"/>
            </a:endParaRPr>
          </a:p>
        </p:txBody>
      </p:sp>
      <p:sp>
        <p:nvSpPr>
          <p:cNvPr id="34" name="Freeform: Shape 33">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Picture 221">
            <a:extLst>
              <a:ext uri="{FF2B5EF4-FFF2-40B4-BE49-F238E27FC236}">
                <a16:creationId xmlns:a16="http://schemas.microsoft.com/office/drawing/2014/main" id="{FE77E32A-51BD-4FB1-A5A8-3BE7674A2C7D}"/>
              </a:ext>
            </a:extLst>
          </p:cNvPr>
          <p:cNvPicPr/>
          <p:nvPr/>
        </p:nvPicPr>
        <p:blipFill>
          <a:blip r:embed="rId2" cstate="print">
            <a:extLst>
              <a:ext uri="{28A0092B-C50C-407E-A947-70E740481C1C}">
                <a14:useLocalDpi xmlns:a14="http://schemas.microsoft.com/office/drawing/2010/main" val="0"/>
              </a:ext>
            </a:extLst>
          </a:blip>
          <a:stretch>
            <a:fillRect/>
          </a:stretch>
        </p:blipFill>
        <p:spPr bwMode="auto">
          <a:xfrm>
            <a:off x="182344" y="56527"/>
            <a:ext cx="1311711" cy="1748529"/>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a:noFill/>
        </p:spPr>
      </p:pic>
      <p:sp>
        <p:nvSpPr>
          <p:cNvPr id="3" name="直排文字版面配置區 2">
            <a:extLst>
              <a:ext uri="{FF2B5EF4-FFF2-40B4-BE49-F238E27FC236}">
                <a16:creationId xmlns:a16="http://schemas.microsoft.com/office/drawing/2014/main" id="{FD9EC930-2BD8-4565-A1E7-33E22AD01A4D}"/>
              </a:ext>
            </a:extLst>
          </p:cNvPr>
          <p:cNvSpPr>
            <a:spLocks noGrp="1"/>
          </p:cNvSpPr>
          <p:nvPr>
            <p:ph type="body" orient="vert" idx="1"/>
          </p:nvPr>
        </p:nvSpPr>
        <p:spPr>
          <a:xfrm>
            <a:off x="1398199" y="1769751"/>
            <a:ext cx="9701616" cy="4192520"/>
          </a:xfrm>
        </p:spPr>
        <p:txBody>
          <a:bodyPr vert="horz" lIns="91440" tIns="45720" rIns="91440" bIns="45720" rtlCol="0">
            <a:noAutofit/>
          </a:bodyPr>
          <a:lstStyle/>
          <a:p>
            <a:pPr marL="0" indent="0" defTabSz="914400" eaLnBrk="1" hangingPunct="1">
              <a:lnSpc>
                <a:spcPts val="2900"/>
              </a:lnSpc>
              <a:spcBef>
                <a:spcPts val="0"/>
              </a:spcBef>
              <a:spcAft>
                <a:spcPts val="600"/>
              </a:spcAft>
              <a:buNone/>
            </a:pPr>
            <a:r>
              <a:rPr lang="zh-HK" altLang="en-US" sz="2200" dirty="0">
                <a:latin typeface="標楷體" panose="03000509000000000000" pitchFamily="65" charset="-120"/>
                <a:ea typeface="標楷體" panose="03000509000000000000" pitchFamily="65" charset="-120"/>
                <a:cs typeface="+mn-cs"/>
              </a:rPr>
              <a:t>林鄭月娥今日出席行政會議前會見傳媒，澄清外界對</a:t>
            </a:r>
            <a:r>
              <a:rPr lang="en-US" altLang="zh-HK" sz="2200" dirty="0">
                <a:latin typeface="標楷體" panose="03000509000000000000" pitchFamily="65" charset="-120"/>
                <a:ea typeface="標楷體" panose="03000509000000000000" pitchFamily="65" charset="-120"/>
                <a:cs typeface="+mn-cs"/>
              </a:rPr>
              <a:t>《</a:t>
            </a:r>
            <a:r>
              <a:rPr lang="zh-HK" altLang="en-US" sz="2200" dirty="0">
                <a:latin typeface="標楷體" panose="03000509000000000000" pitchFamily="65" charset="-120"/>
                <a:ea typeface="標楷體" panose="03000509000000000000" pitchFamily="65" charset="-120"/>
                <a:cs typeface="+mn-cs"/>
              </a:rPr>
              <a:t>國安法</a:t>
            </a:r>
            <a:r>
              <a:rPr lang="en-US" altLang="zh-HK" sz="2200" dirty="0">
                <a:latin typeface="標楷體" panose="03000509000000000000" pitchFamily="65" charset="-120"/>
                <a:ea typeface="標楷體" panose="03000509000000000000" pitchFamily="65" charset="-120"/>
                <a:cs typeface="+mn-cs"/>
              </a:rPr>
              <a:t>》</a:t>
            </a:r>
            <a:r>
              <a:rPr lang="zh-HK" altLang="en-US" sz="2200" dirty="0">
                <a:latin typeface="標楷體" panose="03000509000000000000" pitchFamily="65" charset="-120"/>
                <a:ea typeface="標楷體" panose="03000509000000000000" pitchFamily="65" charset="-120"/>
                <a:cs typeface="+mn-cs"/>
              </a:rPr>
              <a:t>的一些謬誤。她指出，實施</a:t>
            </a:r>
            <a:r>
              <a:rPr lang="en-US" altLang="zh-HK" sz="2200" dirty="0">
                <a:latin typeface="標楷體" panose="03000509000000000000" pitchFamily="65" charset="-120"/>
                <a:ea typeface="標楷體" panose="03000509000000000000" pitchFamily="65" charset="-120"/>
                <a:cs typeface="+mn-cs"/>
              </a:rPr>
              <a:t>《</a:t>
            </a:r>
            <a:r>
              <a:rPr lang="zh-HK" altLang="en-US" sz="2200" dirty="0">
                <a:latin typeface="標楷體" panose="03000509000000000000" pitchFamily="65" charset="-120"/>
                <a:ea typeface="標楷體" panose="03000509000000000000" pitchFamily="65" charset="-120"/>
                <a:cs typeface="+mn-cs"/>
              </a:rPr>
              <a:t>國安法</a:t>
            </a:r>
            <a:r>
              <a:rPr lang="en-US" altLang="zh-HK" sz="2200" dirty="0">
                <a:latin typeface="標楷體" panose="03000509000000000000" pitchFamily="65" charset="-120"/>
                <a:ea typeface="標楷體" panose="03000509000000000000" pitchFamily="65" charset="-120"/>
                <a:cs typeface="+mn-cs"/>
              </a:rPr>
              <a:t>》</a:t>
            </a:r>
            <a:r>
              <a:rPr lang="zh-HK" altLang="en-US" sz="2200" dirty="0">
                <a:latin typeface="標楷體" panose="03000509000000000000" pitchFamily="65" charset="-120"/>
                <a:ea typeface="標楷體" panose="03000509000000000000" pitchFamily="65" charset="-120"/>
                <a:cs typeface="+mn-cs"/>
              </a:rPr>
              <a:t>目的是讓「一國兩制」行穩致遠，並藉這次立法重新認識和確立香港的憲制秩序，又指必須堅守「一國」，「兩制」才能有穩固基礎，如任何人認為</a:t>
            </a:r>
            <a:r>
              <a:rPr lang="en-US" altLang="zh-HK" sz="2200" dirty="0">
                <a:latin typeface="標楷體" panose="03000509000000000000" pitchFamily="65" charset="-120"/>
                <a:ea typeface="標楷體" panose="03000509000000000000" pitchFamily="65" charset="-120"/>
                <a:cs typeface="+mn-cs"/>
              </a:rPr>
              <a:t>《</a:t>
            </a:r>
            <a:r>
              <a:rPr lang="zh-HK" altLang="en-US" sz="2200" dirty="0">
                <a:latin typeface="標楷體" panose="03000509000000000000" pitchFamily="65" charset="-120"/>
                <a:ea typeface="標楷體" panose="03000509000000000000" pitchFamily="65" charset="-120"/>
                <a:cs typeface="+mn-cs"/>
              </a:rPr>
              <a:t>國安法</a:t>
            </a:r>
            <a:r>
              <a:rPr lang="en-US" altLang="zh-HK" sz="2200" dirty="0">
                <a:latin typeface="標楷體" panose="03000509000000000000" pitchFamily="65" charset="-120"/>
                <a:ea typeface="標楷體" panose="03000509000000000000" pitchFamily="65" charset="-120"/>
                <a:cs typeface="+mn-cs"/>
              </a:rPr>
              <a:t>》</a:t>
            </a:r>
            <a:r>
              <a:rPr lang="zh-HK" altLang="en-US" sz="2200" dirty="0">
                <a:latin typeface="標楷體" panose="03000509000000000000" pitchFamily="65" charset="-120"/>
                <a:ea typeface="標楷體" panose="03000509000000000000" pitchFamily="65" charset="-120"/>
                <a:cs typeface="+mn-cs"/>
              </a:rPr>
              <a:t>立法破壞「一國兩制」，似乎是別有用心。</a:t>
            </a:r>
          </a:p>
          <a:p>
            <a:pPr marL="0" indent="0" defTabSz="914400" eaLnBrk="1" hangingPunct="1">
              <a:lnSpc>
                <a:spcPts val="2900"/>
              </a:lnSpc>
              <a:spcBef>
                <a:spcPts val="0"/>
              </a:spcBef>
              <a:spcAft>
                <a:spcPts val="600"/>
              </a:spcAft>
              <a:buNone/>
            </a:pPr>
            <a:r>
              <a:rPr lang="zh-HK" altLang="en-US" sz="2200" dirty="0">
                <a:latin typeface="標楷體" panose="03000509000000000000" pitchFamily="65" charset="-120"/>
                <a:ea typeface="標楷體" panose="03000509000000000000" pitchFamily="65" charset="-120"/>
                <a:cs typeface="+mn-cs"/>
              </a:rPr>
              <a:t>她認為，</a:t>
            </a:r>
            <a:r>
              <a:rPr lang="en-US" altLang="zh-HK" sz="2200" dirty="0">
                <a:latin typeface="標楷體" panose="03000509000000000000" pitchFamily="65" charset="-120"/>
                <a:ea typeface="標楷體" panose="03000509000000000000" pitchFamily="65" charset="-120"/>
                <a:cs typeface="+mn-cs"/>
              </a:rPr>
              <a:t>《</a:t>
            </a:r>
            <a:r>
              <a:rPr lang="zh-HK" altLang="en-US" sz="2200" dirty="0">
                <a:latin typeface="標楷體" panose="03000509000000000000" pitchFamily="65" charset="-120"/>
                <a:ea typeface="標楷體" panose="03000509000000000000" pitchFamily="65" charset="-120"/>
                <a:cs typeface="+mn-cs"/>
              </a:rPr>
              <a:t>國安法</a:t>
            </a:r>
            <a:r>
              <a:rPr lang="en-US" altLang="zh-HK" sz="2200" dirty="0">
                <a:latin typeface="標楷體" panose="03000509000000000000" pitchFamily="65" charset="-120"/>
                <a:ea typeface="標楷體" panose="03000509000000000000" pitchFamily="65" charset="-120"/>
                <a:cs typeface="+mn-cs"/>
              </a:rPr>
              <a:t>》</a:t>
            </a:r>
            <a:r>
              <a:rPr lang="zh-HK" altLang="en-US" sz="2200" dirty="0">
                <a:latin typeface="標楷體" panose="03000509000000000000" pitchFamily="65" charset="-120"/>
                <a:ea typeface="標楷體" panose="03000509000000000000" pitchFamily="65" charset="-120"/>
                <a:cs typeface="+mn-cs"/>
              </a:rPr>
              <a:t>立法是決斷且有決心的回應，說明不斷挑戰國家底線的行為不可再被容忍。</a:t>
            </a:r>
          </a:p>
          <a:p>
            <a:pPr marL="0" indent="0" defTabSz="914400" eaLnBrk="1" hangingPunct="1">
              <a:lnSpc>
                <a:spcPts val="2900"/>
              </a:lnSpc>
              <a:spcBef>
                <a:spcPts val="0"/>
              </a:spcBef>
              <a:spcAft>
                <a:spcPts val="600"/>
              </a:spcAft>
              <a:buNone/>
            </a:pPr>
            <a:r>
              <a:rPr lang="zh-HK" altLang="en-US" sz="2200" dirty="0">
                <a:latin typeface="標楷體" panose="03000509000000000000" pitchFamily="65" charset="-120"/>
                <a:ea typeface="標楷體" panose="03000509000000000000" pitchFamily="65" charset="-120"/>
                <a:cs typeface="+mn-cs"/>
              </a:rPr>
              <a:t>林鄭月娥又說，中央政府有根本責任、香港特區亦有憲制責任維護國家安全，因此中央任命國家安全事務顧問和設立駐港維護國家安全公署，協助特區履行保護國家安全的職責，符合「一國兩制」、且會令有關體制更加牢固。</a:t>
            </a:r>
            <a:endParaRPr lang="en-US" altLang="zh-HK" sz="2200" dirty="0">
              <a:latin typeface="標楷體" panose="03000509000000000000" pitchFamily="65" charset="-120"/>
              <a:ea typeface="標楷體" panose="03000509000000000000" pitchFamily="65" charset="-120"/>
              <a:cs typeface="+mn-cs"/>
            </a:endParaRPr>
          </a:p>
          <a:p>
            <a:pPr marL="0" indent="0" defTabSz="914400" eaLnBrk="1" hangingPunct="1">
              <a:lnSpc>
                <a:spcPct val="90000"/>
              </a:lnSpc>
              <a:spcBef>
                <a:spcPts val="0"/>
              </a:spcBef>
              <a:spcAft>
                <a:spcPts val="600"/>
              </a:spcAft>
              <a:buNone/>
            </a:pPr>
            <a:endParaRPr lang="en-US" altLang="zh-HK" sz="2400" dirty="0">
              <a:latin typeface="標楷體" panose="03000509000000000000" pitchFamily="65" charset="-120"/>
              <a:ea typeface="標楷體" panose="03000509000000000000" pitchFamily="65" charset="-120"/>
              <a:cs typeface="+mn-cs"/>
            </a:endParaRPr>
          </a:p>
          <a:p>
            <a:pPr marL="0" indent="0" algn="r" defTabSz="914400" eaLnBrk="1" hangingPunct="1">
              <a:lnSpc>
                <a:spcPct val="90000"/>
              </a:lnSpc>
              <a:spcBef>
                <a:spcPts val="0"/>
              </a:spcBef>
              <a:spcAft>
                <a:spcPts val="600"/>
              </a:spcAft>
              <a:buNone/>
            </a:pPr>
            <a:r>
              <a:rPr lang="zh-HK" altLang="en-US" sz="1600" dirty="0">
                <a:latin typeface="標楷體" panose="03000509000000000000" pitchFamily="65" charset="-120"/>
                <a:ea typeface="標楷體" panose="03000509000000000000" pitchFamily="65" charset="-120"/>
                <a:cs typeface="+mn-cs"/>
              </a:rPr>
              <a:t>（香港政府新聞網，</a:t>
            </a:r>
            <a:r>
              <a:rPr lang="en-US" altLang="zh-TW" sz="1600" dirty="0">
                <a:latin typeface="標楷體" panose="03000509000000000000" pitchFamily="65" charset="-120"/>
                <a:ea typeface="標楷體" panose="03000509000000000000" pitchFamily="65" charset="-120"/>
                <a:cs typeface="+mn-cs"/>
                <a:hlinkClick r:id="rId3"/>
              </a:rPr>
              <a:t>https://www.news.gov.hk/chi/2020/07/20200707/20200707_104609_663.html?type=ticker</a:t>
            </a:r>
            <a:r>
              <a:rPr lang="zh-TW" altLang="en-US" sz="1600" dirty="0">
                <a:latin typeface="標楷體" panose="03000509000000000000" pitchFamily="65" charset="-120"/>
                <a:ea typeface="標楷體" panose="03000509000000000000" pitchFamily="65" charset="-120"/>
                <a:cs typeface="+mn-cs"/>
              </a:rPr>
              <a:t>）</a:t>
            </a:r>
          </a:p>
        </p:txBody>
      </p:sp>
      <p:sp>
        <p:nvSpPr>
          <p:cNvPr id="4" name="投影片編號版面配置區 3">
            <a:extLst>
              <a:ext uri="{FF2B5EF4-FFF2-40B4-BE49-F238E27FC236}">
                <a16:creationId xmlns:a16="http://schemas.microsoft.com/office/drawing/2014/main" id="{6D20E20A-DAF0-4C87-8257-5B3C768E0D1F}"/>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815CDD89-5345-4FD7-B7CB-2239A741417B}" type="slidenum">
              <a:rPr lang="en-US" altLang="zh-TW" smtClean="0">
                <a:solidFill>
                  <a:schemeClr val="tx1">
                    <a:tint val="75000"/>
                  </a:schemeClr>
                </a:solidFill>
                <a:latin typeface="+mn-lt"/>
              </a:rPr>
              <a:pPr>
                <a:spcAft>
                  <a:spcPts val="600"/>
                </a:spcAft>
                <a:defRPr/>
              </a:pPr>
              <a:t>42</a:t>
            </a:fld>
            <a:endParaRPr lang="en-US" altLang="zh-TW">
              <a:solidFill>
                <a:schemeClr val="tx1">
                  <a:tint val="75000"/>
                </a:schemeClr>
              </a:solidFill>
              <a:latin typeface="+mn-lt"/>
            </a:endParaRPr>
          </a:p>
        </p:txBody>
      </p:sp>
    </p:spTree>
    <p:extLst>
      <p:ext uri="{BB962C8B-B14F-4D97-AF65-F5344CB8AC3E}">
        <p14:creationId xmlns:p14="http://schemas.microsoft.com/office/powerpoint/2010/main" val="1709714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8" name="Arc 27">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 name="標題 4">
            <a:extLst>
              <a:ext uri="{FF2B5EF4-FFF2-40B4-BE49-F238E27FC236}">
                <a16:creationId xmlns:a16="http://schemas.microsoft.com/office/drawing/2014/main" id="{014A9A61-BFE3-407F-B8E3-F6F19B77A60C}"/>
              </a:ext>
            </a:extLst>
          </p:cNvPr>
          <p:cNvSpPr>
            <a:spLocks noGrp="1"/>
          </p:cNvSpPr>
          <p:nvPr>
            <p:ph type="title"/>
          </p:nvPr>
        </p:nvSpPr>
        <p:spPr>
          <a:xfrm>
            <a:off x="308661" y="312662"/>
            <a:ext cx="5171902" cy="1325563"/>
          </a:xfrm>
        </p:spPr>
        <p:txBody>
          <a:bodyPr vert="horz" lIns="91440" tIns="45720" rIns="91440" bIns="45720" rtlCol="0" anchor="ctr">
            <a:normAutofit fontScale="90000"/>
          </a:bodyPr>
          <a:lstStyle/>
          <a:p>
            <a:pPr algn="l" defTabSz="914400" eaLnBrk="1" hangingPunct="1">
              <a:lnSpc>
                <a:spcPct val="90000"/>
              </a:lnSpc>
            </a:pPr>
            <a:r>
              <a:rPr lang="zh-TW" altLang="en-US" sz="3700" kern="1200" dirty="0">
                <a:solidFill>
                  <a:schemeClr val="tx1"/>
                </a:solidFill>
                <a:latin typeface="標楷體" panose="03000509000000000000" pitchFamily="65" charset="-120"/>
                <a:ea typeface="標楷體" panose="03000509000000000000" pitchFamily="65" charset="-120"/>
                <a:cs typeface="+mj-cs"/>
              </a:rPr>
              <a:t>英國最高法院前法官認為，香港司法獨立未受干擾</a:t>
            </a:r>
            <a:endParaRPr lang="en-US" altLang="zh-HK" sz="3700" kern="1200" dirty="0">
              <a:solidFill>
                <a:schemeClr val="tx1"/>
              </a:solidFill>
              <a:latin typeface="標楷體" panose="03000509000000000000" pitchFamily="65" charset="-120"/>
              <a:ea typeface="標楷體" panose="03000509000000000000" pitchFamily="65" charset="-120"/>
              <a:cs typeface="+mj-cs"/>
            </a:endParaRPr>
          </a:p>
        </p:txBody>
      </p:sp>
      <p:sp>
        <p:nvSpPr>
          <p:cNvPr id="30" name="Freeform: Shape 29">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圖片 5" descr="一張含有 文字 的圖片&#10;&#10;自動產生的描述">
            <a:extLst>
              <a:ext uri="{FF2B5EF4-FFF2-40B4-BE49-F238E27FC236}">
                <a16:creationId xmlns:a16="http://schemas.microsoft.com/office/drawing/2014/main" id="{C4673F5E-FB21-44C6-94C1-627CE73C01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3182" y="1737734"/>
            <a:ext cx="4777381" cy="3212788"/>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3" name="直排文字版面配置區 2">
            <a:extLst>
              <a:ext uri="{FF2B5EF4-FFF2-40B4-BE49-F238E27FC236}">
                <a16:creationId xmlns:a16="http://schemas.microsoft.com/office/drawing/2014/main" id="{FD9EC930-2BD8-4565-A1E7-33E22AD01A4D}"/>
              </a:ext>
            </a:extLst>
          </p:cNvPr>
          <p:cNvSpPr>
            <a:spLocks noGrp="1"/>
          </p:cNvSpPr>
          <p:nvPr>
            <p:ph type="body" orient="vert" idx="1"/>
          </p:nvPr>
        </p:nvSpPr>
        <p:spPr>
          <a:xfrm>
            <a:off x="5480563" y="545154"/>
            <a:ext cx="6119945" cy="6130283"/>
          </a:xfrm>
        </p:spPr>
        <p:txBody>
          <a:bodyPr vert="horz" lIns="91440" tIns="45720" rIns="91440" bIns="45720" rtlCol="0">
            <a:noAutofit/>
          </a:bodyPr>
          <a:lstStyle/>
          <a:p>
            <a:pPr marL="0" indent="0" defTabSz="914400" eaLnBrk="1" hangingPunct="1">
              <a:lnSpc>
                <a:spcPct val="90000"/>
              </a:lnSpc>
              <a:spcBef>
                <a:spcPts val="0"/>
              </a:spcBef>
              <a:spcAft>
                <a:spcPts val="1200"/>
              </a:spcAft>
              <a:buNone/>
            </a:pPr>
            <a:r>
              <a:rPr lang="zh-TW" altLang="en-US" sz="2200" b="1" u="sng" dirty="0">
                <a:latin typeface="標楷體" panose="03000509000000000000" pitchFamily="65" charset="-120"/>
                <a:ea typeface="標楷體" panose="03000509000000000000" pitchFamily="65" charset="-120"/>
                <a:cs typeface="+mn-cs"/>
              </a:rPr>
              <a:t>報章節錄</a:t>
            </a:r>
          </a:p>
          <a:p>
            <a:pPr marL="0" indent="0" defTabSz="914400" eaLnBrk="1" hangingPunct="1">
              <a:lnSpc>
                <a:spcPts val="3000"/>
              </a:lnSpc>
              <a:spcBef>
                <a:spcPts val="0"/>
              </a:spcBef>
              <a:spcAft>
                <a:spcPts val="600"/>
              </a:spcAft>
              <a:buNone/>
            </a:pPr>
            <a:r>
              <a:rPr lang="zh-TW" altLang="en-US" sz="1800" dirty="0">
                <a:latin typeface="標楷體" panose="03000509000000000000" pitchFamily="65" charset="-120"/>
                <a:ea typeface="標楷體" panose="03000509000000000000" pitchFamily="65" charset="-120"/>
                <a:cs typeface="+mn-cs"/>
              </a:rPr>
              <a:t>英國最高法院院長韋彥德勳爵及英國最高法院前法官岑耀信勳爵現時均是本港終審法院的非常任法官。岑耀信本月</a:t>
            </a:r>
            <a:r>
              <a:rPr lang="en-US" altLang="zh-TW" sz="1800" dirty="0">
                <a:latin typeface="標楷體" panose="03000509000000000000" pitchFamily="65" charset="-120"/>
                <a:ea typeface="標楷體" panose="03000509000000000000" pitchFamily="65" charset="-120"/>
                <a:cs typeface="+mn-cs"/>
              </a:rPr>
              <a:t>18</a:t>
            </a:r>
            <a:r>
              <a:rPr lang="zh-TW" altLang="en-US" sz="1800" dirty="0">
                <a:latin typeface="標楷體" panose="03000509000000000000" pitchFamily="65" charset="-120"/>
                <a:ea typeface="標楷體" panose="03000509000000000000" pitchFamily="65" charset="-120"/>
                <a:cs typeface="+mn-cs"/>
              </a:rPr>
              <a:t>日在</a:t>
            </a:r>
            <a:r>
              <a:rPr lang="en-US" altLang="zh-TW" sz="1800" dirty="0">
                <a:latin typeface="標楷體" panose="03000509000000000000" pitchFamily="65" charset="-120"/>
                <a:ea typeface="標楷體" panose="03000509000000000000" pitchFamily="65" charset="-120"/>
                <a:cs typeface="+mn-cs"/>
              </a:rPr>
              <a:t>《</a:t>
            </a:r>
            <a:r>
              <a:rPr lang="zh-TW" altLang="en-US" sz="1800" dirty="0">
                <a:latin typeface="標楷體" panose="03000509000000000000" pitchFamily="65" charset="-120"/>
                <a:ea typeface="標楷體" panose="03000509000000000000" pitchFamily="65" charset="-120"/>
                <a:cs typeface="+mn-cs"/>
              </a:rPr>
              <a:t>泰晤士報</a:t>
            </a:r>
            <a:r>
              <a:rPr lang="en-US" altLang="zh-TW" sz="1800" dirty="0">
                <a:latin typeface="標楷體" panose="03000509000000000000" pitchFamily="65" charset="-120"/>
                <a:ea typeface="標楷體" panose="03000509000000000000" pitchFamily="65" charset="-120"/>
                <a:cs typeface="+mn-cs"/>
              </a:rPr>
              <a:t>》</a:t>
            </a:r>
            <a:r>
              <a:rPr lang="zh-TW" altLang="en-US" sz="1800" dirty="0">
                <a:latin typeface="標楷體" panose="03000509000000000000" pitchFamily="65" charset="-120"/>
                <a:ea typeface="標楷體" panose="03000509000000000000" pitchFamily="65" charset="-120"/>
                <a:cs typeface="+mn-cs"/>
              </a:rPr>
              <a:t>撰文，稱</a:t>
            </a:r>
            <a:r>
              <a:rPr lang="en-US" altLang="zh-TW" sz="1800" dirty="0">
                <a:latin typeface="標楷體" panose="03000509000000000000" pitchFamily="65" charset="-120"/>
                <a:ea typeface="標楷體" panose="03000509000000000000" pitchFamily="65" charset="-120"/>
                <a:cs typeface="+mn-cs"/>
              </a:rPr>
              <a:t>《</a:t>
            </a:r>
            <a:r>
              <a:rPr lang="zh-TW" altLang="en-US" sz="1800" dirty="0">
                <a:latin typeface="標楷體" panose="03000509000000000000" pitchFamily="65" charset="-120"/>
                <a:ea typeface="標楷體" panose="03000509000000000000" pitchFamily="65" charset="-120"/>
                <a:cs typeface="+mn-cs"/>
              </a:rPr>
              <a:t>港區國安法</a:t>
            </a:r>
            <a:r>
              <a:rPr lang="en-US" altLang="zh-TW" sz="1800" dirty="0">
                <a:latin typeface="標楷體" panose="03000509000000000000" pitchFamily="65" charset="-120"/>
                <a:ea typeface="標楷體" panose="03000509000000000000" pitchFamily="65" charset="-120"/>
                <a:cs typeface="+mn-cs"/>
              </a:rPr>
              <a:t>》</a:t>
            </a:r>
            <a:r>
              <a:rPr lang="zh-TW" altLang="en-US" sz="1800" dirty="0">
                <a:latin typeface="標楷體" panose="03000509000000000000" pitchFamily="65" charset="-120"/>
                <a:ea typeface="標楷體" panose="03000509000000000000" pitchFamily="65" charset="-120"/>
                <a:cs typeface="+mn-cs"/>
              </a:rPr>
              <a:t>實施以來，一直有人呼籲英籍法官辭任，但這個訴求與司法獨立及法治無關，而是等同要求英籍法官參與政治杯葛（</a:t>
            </a:r>
            <a:r>
              <a:rPr lang="en-US" altLang="zh-TW" sz="1800" dirty="0">
                <a:latin typeface="標楷體" panose="03000509000000000000" pitchFamily="65" charset="-120"/>
                <a:ea typeface="標楷體" panose="03000509000000000000" pitchFamily="65" charset="-120"/>
                <a:cs typeface="+mn-cs"/>
              </a:rPr>
              <a:t>political boycott</a:t>
            </a:r>
            <a:r>
              <a:rPr lang="zh-TW" altLang="en-US" sz="1800" dirty="0">
                <a:latin typeface="標楷體" panose="03000509000000000000" pitchFamily="65" charset="-120"/>
                <a:ea typeface="標楷體" panose="03000509000000000000" pitchFamily="65" charset="-120"/>
                <a:cs typeface="+mn-cs"/>
              </a:rPr>
              <a:t>）向中國政府施壓，要求中方改變對民主的立場，但此非法官的適當職能（</a:t>
            </a:r>
            <a:r>
              <a:rPr lang="en-US" altLang="zh-TW" sz="1800" dirty="0">
                <a:latin typeface="標楷體" panose="03000509000000000000" pitchFamily="65" charset="-120"/>
                <a:ea typeface="標楷體" panose="03000509000000000000" pitchFamily="65" charset="-120"/>
                <a:cs typeface="+mn-cs"/>
              </a:rPr>
              <a:t>proper function</a:t>
            </a:r>
            <a:r>
              <a:rPr lang="zh-TW" altLang="en-US" sz="1800" dirty="0">
                <a:latin typeface="標楷體" panose="03000509000000000000" pitchFamily="65" charset="-120"/>
                <a:ea typeface="標楷體" panose="03000509000000000000" pitchFamily="65" charset="-120"/>
                <a:cs typeface="+mn-cs"/>
              </a:rPr>
              <a:t>），相信法官留在香港法庭維持公義是更好的參與方式。 </a:t>
            </a:r>
          </a:p>
          <a:p>
            <a:pPr marL="0" indent="0" defTabSz="914400" eaLnBrk="1" hangingPunct="1">
              <a:lnSpc>
                <a:spcPts val="3000"/>
              </a:lnSpc>
              <a:spcBef>
                <a:spcPts val="600"/>
              </a:spcBef>
              <a:spcAft>
                <a:spcPts val="600"/>
              </a:spcAft>
              <a:buNone/>
            </a:pPr>
            <a:r>
              <a:rPr lang="zh-TW" altLang="en-US" sz="1800" dirty="0">
                <a:latin typeface="標楷體" panose="03000509000000000000" pitchFamily="65" charset="-120"/>
                <a:ea typeface="標楷體" panose="03000509000000000000" pitchFamily="65" charset="-120"/>
                <a:cs typeface="+mn-cs"/>
              </a:rPr>
              <a:t>岑耀信說，英國留下最重要遺產是司法系統，而非民主，目前中國及香港政府未有干擾香港司法獨立，</a:t>
            </a:r>
            <a:r>
              <a:rPr lang="en-US" altLang="zh-TW" sz="1800" dirty="0">
                <a:latin typeface="標楷體" panose="03000509000000000000" pitchFamily="65" charset="-120"/>
                <a:ea typeface="標楷體" panose="03000509000000000000" pitchFamily="65" charset="-120"/>
                <a:cs typeface="+mn-cs"/>
              </a:rPr>
              <a:t>《</a:t>
            </a:r>
            <a:r>
              <a:rPr lang="zh-TW" altLang="en-US" sz="1800" dirty="0">
                <a:latin typeface="標楷體" panose="03000509000000000000" pitchFamily="65" charset="-120"/>
                <a:ea typeface="標楷體" panose="03000509000000000000" pitchFamily="65" charset="-120"/>
                <a:cs typeface="+mn-cs"/>
              </a:rPr>
              <a:t>香港國安法</a:t>
            </a:r>
            <a:r>
              <a:rPr lang="en-US" altLang="zh-TW" sz="1800" dirty="0">
                <a:latin typeface="標楷體" panose="03000509000000000000" pitchFamily="65" charset="-120"/>
                <a:ea typeface="標楷體" panose="03000509000000000000" pitchFamily="65" charset="-120"/>
                <a:cs typeface="+mn-cs"/>
              </a:rPr>
              <a:t>》</a:t>
            </a:r>
            <a:r>
              <a:rPr lang="zh-TW" altLang="en-US" sz="1800" dirty="0">
                <a:latin typeface="標楷體" panose="03000509000000000000" pitchFamily="65" charset="-120"/>
                <a:ea typeface="標楷體" panose="03000509000000000000" pitchFamily="65" charset="-120"/>
                <a:cs typeface="+mn-cs"/>
              </a:rPr>
              <a:t>條文亦能保障人權、新聞及示威自由，遴選指定法官方式亦無爭議，維護司法獨立保障上述權利，英國現時應防止司法獨立受損。                 </a:t>
            </a:r>
            <a:endParaRPr lang="en-US" altLang="zh-TW" sz="1800" dirty="0">
              <a:latin typeface="標楷體" panose="03000509000000000000" pitchFamily="65" charset="-120"/>
              <a:ea typeface="標楷體" panose="03000509000000000000" pitchFamily="65" charset="-120"/>
              <a:cs typeface="+mn-cs"/>
            </a:endParaRPr>
          </a:p>
          <a:p>
            <a:pPr marL="0" indent="0" algn="r" defTabSz="914400" eaLnBrk="1" hangingPunct="1">
              <a:lnSpc>
                <a:spcPts val="3000"/>
              </a:lnSpc>
              <a:spcBef>
                <a:spcPts val="0"/>
              </a:spcBef>
              <a:spcAft>
                <a:spcPts val="600"/>
              </a:spcAft>
              <a:buNone/>
            </a:pPr>
            <a:r>
              <a:rPr lang="zh-TW" altLang="en-US" sz="1800" i="1" dirty="0">
                <a:latin typeface="標楷體" panose="03000509000000000000" pitchFamily="65" charset="-120"/>
                <a:ea typeface="標楷體" panose="03000509000000000000" pitchFamily="65" charset="-120"/>
                <a:cs typeface="+mn-cs"/>
              </a:rPr>
              <a:t>（明報 </a:t>
            </a:r>
            <a:r>
              <a:rPr lang="en-US" altLang="zh-TW" sz="1800" i="1" dirty="0">
                <a:latin typeface="標楷體" panose="03000509000000000000" pitchFamily="65" charset="-120"/>
                <a:ea typeface="標楷體" panose="03000509000000000000" pitchFamily="65" charset="-120"/>
                <a:cs typeface="+mn-cs"/>
              </a:rPr>
              <a:t>2021</a:t>
            </a:r>
            <a:r>
              <a:rPr lang="zh-TW" altLang="en-US" sz="1800" i="1" dirty="0">
                <a:latin typeface="標楷體" panose="03000509000000000000" pitchFamily="65" charset="-120"/>
                <a:ea typeface="標楷體" panose="03000509000000000000" pitchFamily="65" charset="-120"/>
                <a:cs typeface="+mn-cs"/>
              </a:rPr>
              <a:t>年</a:t>
            </a:r>
            <a:r>
              <a:rPr lang="en-US" altLang="zh-TW" sz="1800" i="1" dirty="0">
                <a:latin typeface="標楷體" panose="03000509000000000000" pitchFamily="65" charset="-120"/>
                <a:ea typeface="標楷體" panose="03000509000000000000" pitchFamily="65" charset="-120"/>
                <a:cs typeface="+mn-cs"/>
              </a:rPr>
              <a:t>3</a:t>
            </a:r>
            <a:r>
              <a:rPr lang="zh-TW" altLang="en-US" sz="1800" i="1" dirty="0">
                <a:latin typeface="標楷體" panose="03000509000000000000" pitchFamily="65" charset="-120"/>
                <a:ea typeface="標楷體" panose="03000509000000000000" pitchFamily="65" charset="-120"/>
                <a:cs typeface="+mn-cs"/>
              </a:rPr>
              <a:t>月</a:t>
            </a:r>
            <a:r>
              <a:rPr lang="en-US" altLang="zh-TW" sz="1800" i="1" dirty="0">
                <a:latin typeface="標楷體" panose="03000509000000000000" pitchFamily="65" charset="-120"/>
                <a:ea typeface="標楷體" panose="03000509000000000000" pitchFamily="65" charset="-120"/>
                <a:cs typeface="+mn-cs"/>
              </a:rPr>
              <a:t>20</a:t>
            </a:r>
            <a:r>
              <a:rPr lang="zh-TW" altLang="en-US" sz="1800" i="1" dirty="0">
                <a:latin typeface="標楷體" panose="03000509000000000000" pitchFamily="65" charset="-120"/>
                <a:ea typeface="標楷體" panose="03000509000000000000" pitchFamily="65" charset="-120"/>
                <a:cs typeface="+mn-cs"/>
              </a:rPr>
              <a:t>日）</a:t>
            </a:r>
          </a:p>
        </p:txBody>
      </p:sp>
      <p:sp>
        <p:nvSpPr>
          <p:cNvPr id="4" name="投影片編號版面配置區 3">
            <a:extLst>
              <a:ext uri="{FF2B5EF4-FFF2-40B4-BE49-F238E27FC236}">
                <a16:creationId xmlns:a16="http://schemas.microsoft.com/office/drawing/2014/main" id="{6D20E20A-DAF0-4C87-8257-5B3C768E0D1F}"/>
              </a:ext>
            </a:extLst>
          </p:cNvPr>
          <p:cNvSpPr>
            <a:spLocks noGrp="1"/>
          </p:cNvSpPr>
          <p:nvPr>
            <p:ph type="sldNum" sz="quarter" idx="12"/>
          </p:nvPr>
        </p:nvSpPr>
        <p:spPr>
          <a:xfrm>
            <a:off x="8843682" y="6492875"/>
            <a:ext cx="2743200" cy="365125"/>
          </a:xfrm>
        </p:spPr>
        <p:txBody>
          <a:bodyPr vert="horz" lIns="91440" tIns="45720" rIns="91440" bIns="45720" rtlCol="0" anchor="ctr">
            <a:normAutofit/>
          </a:bodyPr>
          <a:lstStyle/>
          <a:p>
            <a:pPr>
              <a:spcAft>
                <a:spcPts val="600"/>
              </a:spcAft>
              <a:defRPr/>
            </a:pPr>
            <a:fld id="{815CDD89-5345-4FD7-B7CB-2239A741417B}" type="slidenum">
              <a:rPr lang="en-US" altLang="zh-TW">
                <a:solidFill>
                  <a:schemeClr val="tx1">
                    <a:tint val="75000"/>
                  </a:schemeClr>
                </a:solidFill>
                <a:latin typeface="+mn-lt"/>
              </a:rPr>
              <a:pPr>
                <a:spcAft>
                  <a:spcPts val="600"/>
                </a:spcAft>
                <a:defRPr/>
              </a:pPr>
              <a:t>43</a:t>
            </a:fld>
            <a:endParaRPr lang="en-US" altLang="zh-TW">
              <a:solidFill>
                <a:schemeClr val="tx1">
                  <a:tint val="75000"/>
                </a:schemeClr>
              </a:solidFill>
              <a:latin typeface="+mn-lt"/>
            </a:endParaRPr>
          </a:p>
        </p:txBody>
      </p:sp>
    </p:spTree>
    <p:extLst>
      <p:ext uri="{BB962C8B-B14F-4D97-AF65-F5344CB8AC3E}">
        <p14:creationId xmlns:p14="http://schemas.microsoft.com/office/powerpoint/2010/main" val="2275786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DB304A14-32D0-4873-B914-423ED7B8DA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標題 4">
            <a:extLst>
              <a:ext uri="{FF2B5EF4-FFF2-40B4-BE49-F238E27FC236}">
                <a16:creationId xmlns:a16="http://schemas.microsoft.com/office/drawing/2014/main" id="{014A9A61-BFE3-407F-B8E3-F6F19B77A60C}"/>
              </a:ext>
            </a:extLst>
          </p:cNvPr>
          <p:cNvSpPr>
            <a:spLocks noGrp="1"/>
          </p:cNvSpPr>
          <p:nvPr>
            <p:ph type="title"/>
          </p:nvPr>
        </p:nvSpPr>
        <p:spPr>
          <a:xfrm>
            <a:off x="838200" y="365125"/>
            <a:ext cx="5387502" cy="1325563"/>
          </a:xfrm>
        </p:spPr>
        <p:txBody>
          <a:bodyPr vert="horz" lIns="91440" tIns="45720" rIns="91440" bIns="45720" rtlCol="0" anchor="ctr">
            <a:normAutofit/>
          </a:bodyPr>
          <a:lstStyle/>
          <a:p>
            <a:pPr algn="l" defTabSz="914400" eaLnBrk="1" hangingPunct="1">
              <a:lnSpc>
                <a:spcPct val="90000"/>
              </a:lnSpc>
            </a:pPr>
            <a:r>
              <a:rPr lang="zh-TW" altLang="en-US" sz="3700" dirty="0">
                <a:latin typeface="標楷體" panose="03000509000000000000" pitchFamily="65" charset="-120"/>
                <a:ea typeface="標楷體" panose="03000509000000000000" pitchFamily="65" charset="-120"/>
                <a:cs typeface="+mj-cs"/>
              </a:rPr>
              <a:t>英國最高法院前法官認為，香港司法獨立未受干擾</a:t>
            </a:r>
            <a:endParaRPr lang="en-US" altLang="zh-HK" sz="3700" dirty="0">
              <a:latin typeface="標楷體" panose="03000509000000000000" pitchFamily="65" charset="-120"/>
              <a:ea typeface="標楷體" panose="03000509000000000000" pitchFamily="65" charset="-120"/>
              <a:cs typeface="+mj-cs"/>
            </a:endParaRPr>
          </a:p>
        </p:txBody>
      </p:sp>
      <p:sp>
        <p:nvSpPr>
          <p:cNvPr id="2" name="直排文字版面配置區 1">
            <a:extLst>
              <a:ext uri="{FF2B5EF4-FFF2-40B4-BE49-F238E27FC236}">
                <a16:creationId xmlns:a16="http://schemas.microsoft.com/office/drawing/2014/main" id="{CF5A8250-283D-40FF-9E82-FDF04D1B749D}"/>
              </a:ext>
            </a:extLst>
          </p:cNvPr>
          <p:cNvSpPr>
            <a:spLocks noGrp="1"/>
          </p:cNvSpPr>
          <p:nvPr>
            <p:ph type="body" orient="vert" idx="1"/>
          </p:nvPr>
        </p:nvSpPr>
        <p:spPr>
          <a:xfrm>
            <a:off x="838200" y="1825625"/>
            <a:ext cx="5387502" cy="4351338"/>
          </a:xfrm>
        </p:spPr>
        <p:txBody>
          <a:bodyPr vert="horz" lIns="91440" tIns="45720" rIns="91440" bIns="45720" rtlCol="0">
            <a:normAutofit/>
          </a:bodyPr>
          <a:lstStyle/>
          <a:p>
            <a:pPr marL="0" marR="0" lvl="0" indent="-228600" defTabSz="914400" eaLnBrk="1" fontAlgn="base" hangingPunct="1">
              <a:lnSpc>
                <a:spcPts val="3400"/>
              </a:lnSpc>
              <a:spcBef>
                <a:spcPts val="300"/>
              </a:spcBef>
              <a:spcAft>
                <a:spcPts val="0"/>
              </a:spcAft>
              <a:buClrTx/>
              <a:buSzTx/>
              <a:tabLst/>
              <a:defRPr/>
            </a:pPr>
            <a:r>
              <a:rPr kumimoji="0" lang="en-US" altLang="zh-TW" sz="2500" b="0" i="0" u="none" strike="noStrike" cap="none" spc="0" normalizeH="0" baseline="0" noProof="0" dirty="0">
                <a:ln>
                  <a:noFill/>
                </a:ln>
                <a:effectLst/>
                <a:uLnTx/>
                <a:uFillTx/>
                <a:latin typeface="標楷體" panose="03000509000000000000" pitchFamily="65" charset="-120"/>
                <a:ea typeface="標楷體" panose="03000509000000000000" pitchFamily="65" charset="-120"/>
                <a:cs typeface="+mn-cs"/>
              </a:rPr>
              <a:t> </a:t>
            </a:r>
            <a:r>
              <a:rPr kumimoji="0" lang="zh-TW" altLang="en-US" sz="2500" b="0" i="0" u="none" strike="noStrike" cap="none" spc="0" normalizeH="0" baseline="0" noProof="0" dirty="0">
                <a:ln>
                  <a:noFill/>
                </a:ln>
                <a:effectLst/>
                <a:uLnTx/>
                <a:uFillTx/>
                <a:latin typeface="標楷體" panose="03000509000000000000" pitchFamily="65" charset="-120"/>
                <a:ea typeface="標楷體" panose="03000509000000000000" pitchFamily="65" charset="-120"/>
                <a:cs typeface="+mn-cs"/>
              </a:rPr>
              <a:t>岑耀信是誰？他對</a:t>
            </a:r>
            <a:r>
              <a:rPr kumimoji="0" lang="en-US" altLang="zh-TW" sz="2500" b="0" i="0" u="none" strike="noStrike" cap="none" spc="0" normalizeH="0" baseline="0" noProof="0" dirty="0">
                <a:ln>
                  <a:noFill/>
                </a:ln>
                <a:effectLst/>
                <a:uLnTx/>
                <a:uFillTx/>
                <a:latin typeface="標楷體" panose="03000509000000000000" pitchFamily="65" charset="-120"/>
                <a:ea typeface="標楷體" panose="03000509000000000000" pitchFamily="65" charset="-120"/>
                <a:cs typeface="+mn-cs"/>
              </a:rPr>
              <a:t>《</a:t>
            </a:r>
            <a:r>
              <a:rPr kumimoji="0" lang="zh-TW" altLang="en-US" sz="2500" b="0" i="0" u="none" strike="noStrike" cap="none" spc="0" normalizeH="0" baseline="0" noProof="0" dirty="0">
                <a:ln>
                  <a:noFill/>
                </a:ln>
                <a:effectLst/>
                <a:uLnTx/>
                <a:uFillTx/>
                <a:latin typeface="標楷體" panose="03000509000000000000" pitchFamily="65" charset="-120"/>
                <a:ea typeface="標楷體" panose="03000509000000000000" pitchFamily="65" charset="-120"/>
                <a:cs typeface="+mn-cs"/>
              </a:rPr>
              <a:t>香港國安法</a:t>
            </a:r>
            <a:r>
              <a:rPr kumimoji="0" lang="en-US" altLang="zh-TW" sz="2500" b="0" i="0" u="none" strike="noStrike" cap="none" spc="0" normalizeH="0" baseline="0" noProof="0" dirty="0">
                <a:ln>
                  <a:noFill/>
                </a:ln>
                <a:effectLst/>
                <a:uLnTx/>
                <a:uFillTx/>
                <a:latin typeface="標楷體" panose="03000509000000000000" pitchFamily="65" charset="-120"/>
                <a:ea typeface="標楷體" panose="03000509000000000000" pitchFamily="65" charset="-120"/>
                <a:cs typeface="+mn-cs"/>
              </a:rPr>
              <a:t>》</a:t>
            </a:r>
            <a:r>
              <a:rPr kumimoji="0" lang="zh-TW" altLang="en-US" sz="2500" b="0" i="0" u="none" strike="noStrike" cap="none" spc="0" normalizeH="0" baseline="0" noProof="0" dirty="0">
                <a:ln>
                  <a:noFill/>
                </a:ln>
                <a:effectLst/>
                <a:uLnTx/>
                <a:uFillTx/>
                <a:latin typeface="標楷體" panose="03000509000000000000" pitchFamily="65" charset="-120"/>
                <a:ea typeface="標楷體" panose="03000509000000000000" pitchFamily="65" charset="-120"/>
                <a:cs typeface="+mn-cs"/>
              </a:rPr>
              <a:t>的意見有份量嗎？</a:t>
            </a:r>
            <a:endParaRPr kumimoji="0" lang="en-US" altLang="zh-TW" sz="2500" b="0" i="0" u="none" strike="noStrike" cap="none" spc="0" normalizeH="0" baseline="0" noProof="0" dirty="0">
              <a:ln>
                <a:noFill/>
              </a:ln>
              <a:effectLst/>
              <a:uLnTx/>
              <a:uFillTx/>
              <a:latin typeface="標楷體" panose="03000509000000000000" pitchFamily="65" charset="-120"/>
              <a:ea typeface="標楷體" panose="03000509000000000000" pitchFamily="65" charset="-120"/>
              <a:cs typeface="+mn-cs"/>
            </a:endParaRPr>
          </a:p>
          <a:p>
            <a:pPr marL="0" marR="0" lvl="0" indent="0" defTabSz="914400" eaLnBrk="1" fontAlgn="base" hangingPunct="1">
              <a:lnSpc>
                <a:spcPct val="90000"/>
              </a:lnSpc>
              <a:spcBef>
                <a:spcPts val="300"/>
              </a:spcBef>
              <a:spcAft>
                <a:spcPts val="0"/>
              </a:spcAft>
              <a:buClrTx/>
              <a:buSzTx/>
              <a:buNone/>
              <a:tabLst/>
              <a:defRPr/>
            </a:pPr>
            <a:r>
              <a:rPr kumimoji="0" lang="en-US" altLang="zh-TW" sz="2500" b="0" i="0" strike="noStrike" cap="none" spc="0" normalizeH="0" baseline="0" noProof="0" dirty="0">
                <a:ln>
                  <a:noFill/>
                </a:ln>
                <a:solidFill>
                  <a:srgbClr val="FF0000"/>
                </a:solidFill>
                <a:effectLst/>
                <a:uLnTx/>
                <a:uFillTx/>
                <a:latin typeface="標楷體" panose="03000509000000000000" pitchFamily="65" charset="-120"/>
                <a:ea typeface="標楷體" panose="03000509000000000000" pitchFamily="65" charset="-120"/>
                <a:cs typeface="+mn-cs"/>
              </a:rPr>
              <a:t>____________________________________</a:t>
            </a:r>
          </a:p>
          <a:p>
            <a:pPr marL="0" marR="0" lvl="0" indent="0" defTabSz="914400" eaLnBrk="1" fontAlgn="base" hangingPunct="1">
              <a:lnSpc>
                <a:spcPct val="90000"/>
              </a:lnSpc>
              <a:spcBef>
                <a:spcPts val="300"/>
              </a:spcBef>
              <a:spcAft>
                <a:spcPts val="0"/>
              </a:spcAft>
              <a:buClrTx/>
              <a:buSzTx/>
              <a:buNone/>
              <a:tabLst/>
              <a:defRPr/>
            </a:pPr>
            <a:endParaRPr kumimoji="0" lang="en-US" altLang="zh-TW" sz="2500" b="0" i="0" strike="noStrike" cap="none" spc="0" normalizeH="0" baseline="0" noProof="0" dirty="0">
              <a:ln>
                <a:noFill/>
              </a:ln>
              <a:solidFill>
                <a:srgbClr val="FF0000"/>
              </a:solidFill>
              <a:effectLst/>
              <a:uLnTx/>
              <a:uFillTx/>
              <a:latin typeface="標楷體" panose="03000509000000000000" pitchFamily="65" charset="-120"/>
              <a:ea typeface="標楷體" panose="03000509000000000000" pitchFamily="65" charset="-120"/>
              <a:cs typeface="+mn-cs"/>
            </a:endParaRPr>
          </a:p>
          <a:p>
            <a:pPr marL="0" indent="-228600" defTabSz="914400" eaLnBrk="1" hangingPunct="1">
              <a:lnSpc>
                <a:spcPts val="3400"/>
              </a:lnSpc>
              <a:spcBef>
                <a:spcPts val="300"/>
              </a:spcBef>
              <a:spcAft>
                <a:spcPts val="0"/>
              </a:spcAft>
              <a:defRPr/>
            </a:pPr>
            <a:r>
              <a:rPr lang="zh-TW" altLang="en-US" sz="2500" dirty="0">
                <a:latin typeface="標楷體" panose="03000509000000000000" pitchFamily="65" charset="-120"/>
                <a:ea typeface="標楷體" panose="03000509000000000000" pitchFamily="65" charset="-120"/>
                <a:cs typeface="+mn-cs"/>
              </a:rPr>
              <a:t>岑耀信對</a:t>
            </a:r>
            <a:r>
              <a:rPr lang="en-US" altLang="zh-TW" sz="2500" dirty="0">
                <a:latin typeface="標楷體" panose="03000509000000000000" pitchFamily="65" charset="-120"/>
                <a:ea typeface="標楷體" panose="03000509000000000000" pitchFamily="65" charset="-120"/>
                <a:cs typeface="+mn-cs"/>
              </a:rPr>
              <a:t>《</a:t>
            </a:r>
            <a:r>
              <a:rPr lang="zh-TW" altLang="en-US" sz="2500" dirty="0">
                <a:latin typeface="標楷體" panose="03000509000000000000" pitchFamily="65" charset="-120"/>
                <a:ea typeface="標楷體" panose="03000509000000000000" pitchFamily="65" charset="-120"/>
                <a:cs typeface="+mn-cs"/>
              </a:rPr>
              <a:t>香港國安法</a:t>
            </a:r>
            <a:r>
              <a:rPr lang="en-US" altLang="zh-TW" sz="2500" dirty="0">
                <a:latin typeface="標楷體" panose="03000509000000000000" pitchFamily="65" charset="-120"/>
                <a:ea typeface="標楷體" panose="03000509000000000000" pitchFamily="65" charset="-120"/>
                <a:cs typeface="+mn-cs"/>
              </a:rPr>
              <a:t>》</a:t>
            </a:r>
            <a:r>
              <a:rPr lang="zh-TW" altLang="en-US" sz="2500" dirty="0">
                <a:latin typeface="標楷體" panose="03000509000000000000" pitchFamily="65" charset="-120"/>
                <a:ea typeface="標楷體" panose="03000509000000000000" pitchFamily="65" charset="-120"/>
                <a:cs typeface="+mn-cs"/>
              </a:rPr>
              <a:t>有何意見？他認為</a:t>
            </a:r>
            <a:r>
              <a:rPr lang="en-US" altLang="zh-TW" sz="2500" dirty="0">
                <a:latin typeface="標楷體" panose="03000509000000000000" pitchFamily="65" charset="-120"/>
                <a:ea typeface="標楷體" panose="03000509000000000000" pitchFamily="65" charset="-120"/>
                <a:cs typeface="+mn-cs"/>
              </a:rPr>
              <a:t>《</a:t>
            </a:r>
            <a:r>
              <a:rPr lang="zh-TW" altLang="en-US" sz="2500" dirty="0">
                <a:latin typeface="標楷體" panose="03000509000000000000" pitchFamily="65" charset="-120"/>
                <a:ea typeface="標楷體" panose="03000509000000000000" pitchFamily="65" charset="-120"/>
                <a:cs typeface="+mn-cs"/>
              </a:rPr>
              <a:t>香港國安法</a:t>
            </a:r>
            <a:r>
              <a:rPr lang="en-US" altLang="zh-TW" sz="2500" dirty="0">
                <a:latin typeface="標楷體" panose="03000509000000000000" pitchFamily="65" charset="-120"/>
                <a:ea typeface="標楷體" panose="03000509000000000000" pitchFamily="65" charset="-120"/>
                <a:cs typeface="+mn-cs"/>
              </a:rPr>
              <a:t>》</a:t>
            </a:r>
            <a:r>
              <a:rPr lang="zh-TW" altLang="en-US" sz="2500" dirty="0">
                <a:latin typeface="標楷體" panose="03000509000000000000" pitchFamily="65" charset="-120"/>
                <a:ea typeface="標楷體" panose="03000509000000000000" pitchFamily="65" charset="-120"/>
                <a:cs typeface="+mn-cs"/>
              </a:rPr>
              <a:t>會影響香港居民的人權和各種自由嗎？</a:t>
            </a:r>
            <a:endParaRPr lang="en-US" altLang="zh-TW" sz="2500" dirty="0">
              <a:latin typeface="標楷體" panose="03000509000000000000" pitchFamily="65" charset="-120"/>
              <a:ea typeface="標楷體" panose="03000509000000000000" pitchFamily="65" charset="-120"/>
              <a:cs typeface="+mn-cs"/>
            </a:endParaRPr>
          </a:p>
          <a:p>
            <a:pPr marL="114300" indent="0" defTabSz="914400" eaLnBrk="1" hangingPunct="1">
              <a:lnSpc>
                <a:spcPct val="90000"/>
              </a:lnSpc>
              <a:buNone/>
              <a:tabLst>
                <a:tab pos="450215" algn="l"/>
              </a:tabLst>
              <a:defRPr/>
            </a:pPr>
            <a:r>
              <a:rPr lang="en-US" altLang="zh-TW" sz="2500" dirty="0">
                <a:solidFill>
                  <a:srgbClr val="FF0000"/>
                </a:solidFill>
                <a:latin typeface="標楷體" panose="03000509000000000000" pitchFamily="65" charset="-120"/>
                <a:ea typeface="標楷體" panose="03000509000000000000" pitchFamily="65" charset="-120"/>
              </a:rPr>
              <a:t>___________________________________</a:t>
            </a:r>
          </a:p>
          <a:p>
            <a:pPr marL="114300" marR="0" lvl="0" indent="0" defTabSz="914400" eaLnBrk="1" fontAlgn="base" hangingPunct="1">
              <a:lnSpc>
                <a:spcPct val="90000"/>
              </a:lnSpc>
              <a:spcBef>
                <a:spcPct val="20000"/>
              </a:spcBef>
              <a:spcAft>
                <a:spcPct val="0"/>
              </a:spcAft>
              <a:buClrTx/>
              <a:buSzTx/>
              <a:buNone/>
              <a:tabLst>
                <a:tab pos="450215" algn="l"/>
              </a:tabLst>
              <a:defRPr/>
            </a:pPr>
            <a:endParaRPr kumimoji="0" lang="en-US" altLang="zh-TW" sz="2500" b="0" i="0" u="none" strike="noStrike" cap="none" spc="0" normalizeH="0" baseline="0" noProof="0" dirty="0">
              <a:ln>
                <a:noFill/>
              </a:ln>
              <a:effectLst/>
              <a:uLnTx/>
              <a:uFillTx/>
              <a:latin typeface="標楷體" panose="03000509000000000000" pitchFamily="65" charset="-120"/>
              <a:ea typeface="標楷體" panose="03000509000000000000" pitchFamily="65" charset="-120"/>
              <a:cs typeface="+mn-cs"/>
            </a:endParaRPr>
          </a:p>
          <a:p>
            <a:pPr indent="-228600" defTabSz="914400" eaLnBrk="1" hangingPunct="1">
              <a:lnSpc>
                <a:spcPct val="90000"/>
              </a:lnSpc>
            </a:pPr>
            <a:endParaRPr lang="en-US" altLang="zh-HK" sz="2500" dirty="0">
              <a:latin typeface="標楷體" panose="03000509000000000000" pitchFamily="65" charset="-120"/>
              <a:ea typeface="標楷體" panose="03000509000000000000" pitchFamily="65" charset="-120"/>
              <a:cs typeface="+mn-cs"/>
            </a:endParaRPr>
          </a:p>
        </p:txBody>
      </p:sp>
      <p:pic>
        <p:nvPicPr>
          <p:cNvPr id="6" name="圖片 5" descr="一張含有 文字, 書, 架子, 個人 的圖片&#10;&#10;自動產生的描述">
            <a:extLst>
              <a:ext uri="{FF2B5EF4-FFF2-40B4-BE49-F238E27FC236}">
                <a16:creationId xmlns:a16="http://schemas.microsoft.com/office/drawing/2014/main" id="{A51A2EDD-DBB3-4909-A909-B83DAA10B666}"/>
              </a:ext>
            </a:extLst>
          </p:cNvPr>
          <p:cNvPicPr>
            <a:picLocks noChangeAspect="1"/>
          </p:cNvPicPr>
          <p:nvPr/>
        </p:nvPicPr>
        <p:blipFill rotWithShape="1">
          <a:blip r:embed="rId2">
            <a:extLst>
              <a:ext uri="{28A0092B-C50C-407E-A947-70E740481C1C}">
                <a14:useLocalDpi xmlns:a14="http://schemas.microsoft.com/office/drawing/2010/main" val="0"/>
              </a:ext>
            </a:extLst>
          </a:blip>
          <a:srcRect l="8576" r="24827"/>
          <a:stretch/>
        </p:blipFill>
        <p:spPr>
          <a:xfrm>
            <a:off x="6621294" y="1295416"/>
            <a:ext cx="5570706" cy="5562584"/>
          </a:xfrm>
          <a:custGeom>
            <a:avLst/>
            <a:gdLst/>
            <a:ahLst/>
            <a:cxnLst/>
            <a:rect l="l" t="t" r="r" b="b"/>
            <a:pathLst>
              <a:path w="5570706" h="5562584">
                <a:moveTo>
                  <a:pt x="3374687" y="0"/>
                </a:moveTo>
                <a:cubicBezTo>
                  <a:pt x="4190094" y="0"/>
                  <a:pt x="4937956" y="289196"/>
                  <a:pt x="5521301" y="770615"/>
                </a:cubicBezTo>
                <a:lnTo>
                  <a:pt x="5570706" y="815517"/>
                </a:lnTo>
                <a:lnTo>
                  <a:pt x="5570706" y="5562584"/>
                </a:lnTo>
                <a:lnTo>
                  <a:pt x="808135" y="5562584"/>
                </a:lnTo>
                <a:lnTo>
                  <a:pt x="770615" y="5521302"/>
                </a:lnTo>
                <a:cubicBezTo>
                  <a:pt x="289196" y="4937957"/>
                  <a:pt x="0" y="4190095"/>
                  <a:pt x="0" y="3374687"/>
                </a:cubicBezTo>
                <a:cubicBezTo>
                  <a:pt x="0" y="1510899"/>
                  <a:pt x="1510899" y="0"/>
                  <a:pt x="3374687" y="0"/>
                </a:cubicBezTo>
                <a:close/>
              </a:path>
            </a:pathLst>
          </a:custGeom>
        </p:spPr>
      </p:pic>
      <p:sp>
        <p:nvSpPr>
          <p:cNvPr id="13" name="!!Oval">
            <a:extLst>
              <a:ext uri="{FF2B5EF4-FFF2-40B4-BE49-F238E27FC236}">
                <a16:creationId xmlns:a16="http://schemas.microsoft.com/office/drawing/2014/main" id="{1D460C86-854F-4FB3-ABC2-E823D8FEB9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43451" y="1656147"/>
            <a:ext cx="546100" cy="5461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5" name="!!Arc">
            <a:extLst>
              <a:ext uri="{FF2B5EF4-FFF2-40B4-BE49-F238E27FC236}">
                <a16:creationId xmlns:a16="http://schemas.microsoft.com/office/drawing/2014/main" id="{BB48116A-278A-4CC5-89D3-9DE8E8FF12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4739" y="587516"/>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 name="投影片編號版面配置區 3">
            <a:extLst>
              <a:ext uri="{FF2B5EF4-FFF2-40B4-BE49-F238E27FC236}">
                <a16:creationId xmlns:a16="http://schemas.microsoft.com/office/drawing/2014/main" id="{6D20E20A-DAF0-4C87-8257-5B3C768E0D1F}"/>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815CDD89-5345-4FD7-B7CB-2239A741417B}" type="slidenum">
              <a:rPr lang="en-US" altLang="zh-TW">
                <a:solidFill>
                  <a:srgbClr val="FFFFFF"/>
                </a:solidFill>
                <a:latin typeface="Calibri" panose="020F0502020204030204"/>
              </a:rPr>
              <a:pPr>
                <a:spcAft>
                  <a:spcPts val="600"/>
                </a:spcAft>
                <a:defRPr/>
              </a:pPr>
              <a:t>44</a:t>
            </a:fld>
            <a:endParaRPr lang="en-US" altLang="zh-TW">
              <a:solidFill>
                <a:srgbClr val="FFFFFF"/>
              </a:solidFill>
              <a:latin typeface="Calibri" panose="020F0502020204030204"/>
            </a:endParaRPr>
          </a:p>
        </p:txBody>
      </p:sp>
    </p:spTree>
    <p:extLst>
      <p:ext uri="{BB962C8B-B14F-4D97-AF65-F5344CB8AC3E}">
        <p14:creationId xmlns:p14="http://schemas.microsoft.com/office/powerpoint/2010/main" val="1069923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fade">
                                      <p:cBhvr>
                                        <p:cTn id="11" dur="500"/>
                                        <p:tgtEl>
                                          <p:spTgt spid="2">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fade">
                                      <p:cBhvr>
                                        <p:cTn id="16" dur="500"/>
                                        <p:tgtEl>
                                          <p:spTgt spid="2">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fade">
                                      <p:cBhvr>
                                        <p:cTn id="21"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981200" y="914401"/>
            <a:ext cx="8229600" cy="4525963"/>
          </a:xfrm>
        </p:spPr>
        <p:txBody>
          <a:bodyPr/>
          <a:lstStyle/>
          <a:p>
            <a:endParaRPr lang="en-US" altLang="zh-TW" sz="2400" dirty="0">
              <a:latin typeface="標楷體" panose="03000509000000000000" pitchFamily="65" charset="-120"/>
              <a:ea typeface="標楷體" panose="03000509000000000000" pitchFamily="65" charset="-120"/>
            </a:endParaRPr>
          </a:p>
          <a:p>
            <a:r>
              <a:rPr lang="zh-TW" altLang="en-US" sz="2400" dirty="0">
                <a:latin typeface="標楷體" panose="03000509000000000000" pitchFamily="65" charset="-120"/>
                <a:ea typeface="標楷體" panose="03000509000000000000" pitchFamily="65" charset="-120"/>
              </a:rPr>
              <a:t>此教材由基本法基金會製作，屬「法治及基本法網上教育資源中心 」（</a:t>
            </a:r>
            <a:r>
              <a:rPr lang="en-US" altLang="zh-TW" sz="2400" dirty="0">
                <a:latin typeface="標楷體" panose="03000509000000000000" pitchFamily="65" charset="-120"/>
                <a:ea typeface="標楷體" panose="03000509000000000000" pitchFamily="65" charset="-120"/>
                <a:hlinkClick r:id="rId2"/>
              </a:rPr>
              <a:t>basiclawresources.info</a:t>
            </a:r>
            <a:r>
              <a:rPr lang="zh-TW" altLang="en-US" sz="2400" dirty="0">
                <a:latin typeface="標楷體" panose="03000509000000000000" pitchFamily="65" charset="-120"/>
                <a:ea typeface="標楷體" panose="03000509000000000000" pitchFamily="65" charset="-120"/>
              </a:rPr>
              <a:t>）的一部份，該資源中心獲律政司支持 ；</a:t>
            </a:r>
            <a:endParaRPr lang="en-US" altLang="zh-TW" sz="2400" dirty="0">
              <a:latin typeface="標楷體" panose="03000509000000000000" pitchFamily="65" charset="-120"/>
              <a:ea typeface="標楷體" panose="03000509000000000000" pitchFamily="65" charset="-120"/>
            </a:endParaRPr>
          </a:p>
          <a:p>
            <a:r>
              <a:rPr lang="zh-TW" altLang="en-US" sz="2400" dirty="0">
                <a:latin typeface="標楷體" panose="03000509000000000000" pitchFamily="65" charset="-120"/>
                <a:ea typeface="標楷體" panose="03000509000000000000" pitchFamily="65" charset="-120"/>
              </a:rPr>
              <a:t>此教材只可用作教學及研究用途，不可用作商業用途 ；</a:t>
            </a:r>
            <a:endParaRPr lang="en-US" altLang="zh-TW" sz="2400" dirty="0">
              <a:latin typeface="標楷體" panose="03000509000000000000" pitchFamily="65" charset="-120"/>
              <a:ea typeface="標楷體" panose="03000509000000000000" pitchFamily="65" charset="-120"/>
            </a:endParaRPr>
          </a:p>
          <a:p>
            <a:r>
              <a:rPr lang="zh-TW" altLang="en-US" sz="2400" dirty="0">
                <a:latin typeface="標楷體" panose="03000509000000000000" pitchFamily="65" charset="-120"/>
                <a:ea typeface="標楷體" panose="03000509000000000000" pitchFamily="65" charset="-120"/>
              </a:rPr>
              <a:t>此教材的內容並不代表香港特別行政區政府的立場。</a:t>
            </a:r>
            <a:endParaRPr lang="en-US" altLang="zh-TW" sz="2400" dirty="0">
              <a:latin typeface="標楷體" panose="03000509000000000000" pitchFamily="65" charset="-120"/>
              <a:ea typeface="標楷體" panose="03000509000000000000" pitchFamily="65" charset="-120"/>
            </a:endParaRPr>
          </a:p>
          <a:p>
            <a:endParaRPr lang="en-US" altLang="zh-TW" sz="2400" dirty="0">
              <a:latin typeface="標楷體" panose="03000509000000000000" pitchFamily="65" charset="-120"/>
              <a:ea typeface="標楷體" panose="03000509000000000000" pitchFamily="65" charset="-120"/>
            </a:endParaRPr>
          </a:p>
          <a:p>
            <a:endParaRPr lang="zh-TW" altLang="en-US" sz="2400" dirty="0">
              <a:latin typeface="標楷體" panose="03000509000000000000" pitchFamily="65" charset="-120"/>
              <a:ea typeface="標楷體" panose="03000509000000000000" pitchFamily="65" charset="-120"/>
            </a:endParaRPr>
          </a:p>
        </p:txBody>
      </p:sp>
      <p:sp>
        <p:nvSpPr>
          <p:cNvPr id="5" name="文字方塊 8"/>
          <p:cNvSpPr txBox="1"/>
          <p:nvPr/>
        </p:nvSpPr>
        <p:spPr>
          <a:xfrm>
            <a:off x="10236063" y="6459680"/>
            <a:ext cx="457200" cy="369332"/>
          </a:xfrm>
          <a:prstGeom prst="rect">
            <a:avLst/>
          </a:prstGeom>
          <a:noFill/>
        </p:spPr>
        <p:txBody>
          <a:bodyPr wrap="square" rtlCol="0">
            <a:spAutoFit/>
          </a:bodyPr>
          <a:lstStyle>
            <a:defPPr>
              <a:defRPr lang="zh-TW"/>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HK" sz="18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36</a:t>
            </a:r>
            <a:endParaRPr kumimoji="0" lang="zh-HK" altLang="en-US" sz="18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endParaRPr>
          </a:p>
        </p:txBody>
      </p:sp>
      <p:sp>
        <p:nvSpPr>
          <p:cNvPr id="2" name="投影片編號版面配置區 1">
            <a:extLst>
              <a:ext uri="{FF2B5EF4-FFF2-40B4-BE49-F238E27FC236}">
                <a16:creationId xmlns:a16="http://schemas.microsoft.com/office/drawing/2014/main" id="{151EE7A3-4F66-48AF-A464-4E9A843A2CB8}"/>
              </a:ext>
            </a:extLst>
          </p:cNvPr>
          <p:cNvSpPr>
            <a:spLocks noGrp="1"/>
          </p:cNvSpPr>
          <p:nvPr>
            <p:ph type="sldNum" sz="quarter" idx="12"/>
          </p:nvPr>
        </p:nvSpPr>
        <p:spPr/>
        <p:txBody>
          <a:bodyPr/>
          <a:lstStyle/>
          <a:p>
            <a:fld id="{10E6A508-BB07-4B8A-901D-15D03AC66BA5}" type="slidenum">
              <a:rPr lang="zh-HK" altLang="en-US" smtClean="0"/>
              <a:t>45</a:t>
            </a:fld>
            <a:endParaRPr lang="zh-HK" alt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p:cNvPicPr>
            <a:picLocks noChangeAspect="1"/>
          </p:cNvPicPr>
          <p:nvPr/>
        </p:nvPicPr>
        <p:blipFill>
          <a:blip r:embed="rId2"/>
          <a:stretch>
            <a:fillRect/>
          </a:stretch>
        </p:blipFill>
        <p:spPr>
          <a:xfrm>
            <a:off x="8560874" y="928193"/>
            <a:ext cx="1830584" cy="1974397"/>
          </a:xfrm>
          <a:prstGeom prst="rect">
            <a:avLst/>
          </a:prstGeom>
        </p:spPr>
      </p:pic>
      <p:pic>
        <p:nvPicPr>
          <p:cNvPr id="7" name="圖片 6"/>
          <p:cNvPicPr>
            <a:picLocks noChangeAspect="1"/>
          </p:cNvPicPr>
          <p:nvPr/>
        </p:nvPicPr>
        <p:blipFill>
          <a:blip r:embed="rId3"/>
          <a:stretch>
            <a:fillRect/>
          </a:stretch>
        </p:blipFill>
        <p:spPr>
          <a:xfrm>
            <a:off x="8321578" y="3955413"/>
            <a:ext cx="2309177" cy="1411019"/>
          </a:xfrm>
          <a:prstGeom prst="rect">
            <a:avLst/>
          </a:prstGeom>
        </p:spPr>
      </p:pic>
      <p:sp>
        <p:nvSpPr>
          <p:cNvPr id="8" name="文字方塊 7"/>
          <p:cNvSpPr txBox="1"/>
          <p:nvPr/>
        </p:nvSpPr>
        <p:spPr>
          <a:xfrm>
            <a:off x="1800543" y="381958"/>
            <a:ext cx="6437524" cy="295465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zh-TW" altLang="en-US" sz="16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基本法基金會 </a:t>
            </a:r>
            <a:r>
              <a:rPr kumimoji="0" lang="en-US" altLang="zh-TW" sz="16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Basic Law Foundation​</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altLang="zh-TW" sz="14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zh-TW" altLang="en-US" sz="16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基金會期望透過加強在港的</a:t>
            </a:r>
            <a:r>
              <a:rPr kumimoji="0" lang="en-US" altLang="zh-TW" sz="16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a:t>
            </a:r>
            <a:r>
              <a:rPr kumimoji="0" lang="zh-TW" altLang="en-US" sz="16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基本法</a:t>
            </a:r>
            <a:r>
              <a:rPr kumimoji="0" lang="en-US" altLang="zh-TW" sz="16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a:t>
            </a:r>
            <a:r>
              <a:rPr kumimoji="0" lang="zh-TW" altLang="en-US" sz="16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研究和教育，全面提升市民對</a:t>
            </a:r>
            <a:r>
              <a:rPr kumimoji="0" lang="en-US" altLang="zh-TW" sz="16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a:t>
            </a:r>
            <a:r>
              <a:rPr kumimoji="0" lang="zh-TW" altLang="en-US" sz="16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基本法</a:t>
            </a:r>
            <a:r>
              <a:rPr kumimoji="0" lang="en-US" altLang="zh-TW" sz="16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a:t>
            </a:r>
            <a:r>
              <a:rPr kumimoji="0" lang="zh-TW" altLang="en-US" sz="16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及「一國兩制」原則的深層次認識。在研究方面，基金會以專業、中立的角色，系統地開展包括</a:t>
            </a:r>
            <a:r>
              <a:rPr kumimoji="0" lang="en-US" altLang="zh-TW" sz="16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a:t>
            </a:r>
            <a:r>
              <a:rPr kumimoji="0" lang="zh-TW" altLang="en-US" sz="16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基本法</a:t>
            </a:r>
            <a:r>
              <a:rPr kumimoji="0" lang="en-US" altLang="zh-TW" sz="16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a:t>
            </a:r>
            <a:r>
              <a:rPr kumimoji="0" lang="zh-TW" altLang="en-US" sz="16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、「一國兩制」、憲制發展、社會管治及內地及香港關係的研究，一方面梳理及研究</a:t>
            </a:r>
            <a:r>
              <a:rPr kumimoji="0" lang="en-US" altLang="zh-TW" sz="16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a:t>
            </a:r>
            <a:r>
              <a:rPr kumimoji="0" lang="zh-TW" altLang="en-US" sz="16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基本法</a:t>
            </a:r>
            <a:r>
              <a:rPr kumimoji="0" lang="en-US" altLang="zh-TW" sz="16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a:t>
            </a:r>
            <a:r>
              <a:rPr kumimoji="0" lang="zh-TW" altLang="en-US" sz="16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的法理基礎，另一方面透過研究社會心態和現況，為公眾及政府提供實際的解決方案。在教育方面，基金會將以專業的知識和經驗為學校、各社會組織、政府和香港十八區社區提供全面、準確的</a:t>
            </a:r>
            <a:r>
              <a:rPr kumimoji="0" lang="en-US" altLang="zh-TW" sz="16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a:t>
            </a:r>
            <a:r>
              <a:rPr kumimoji="0" lang="zh-TW" altLang="en-US" sz="16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基本法</a:t>
            </a:r>
            <a:r>
              <a:rPr kumimoji="0" lang="en-US" altLang="zh-TW" sz="16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a:t>
            </a:r>
            <a:r>
              <a:rPr kumimoji="0" lang="zh-TW" altLang="en-US" sz="16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教育服務，分享基金會的研究成果。</a:t>
            </a: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zh-TW" altLang="en-US" sz="14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br>
            <a:endParaRPr kumimoji="0" lang="zh-TW" altLang="en-US" sz="14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endParaRPr>
          </a:p>
        </p:txBody>
      </p:sp>
      <p:sp>
        <p:nvSpPr>
          <p:cNvPr id="9" name="文字方塊 8"/>
          <p:cNvSpPr txBox="1"/>
          <p:nvPr/>
        </p:nvSpPr>
        <p:spPr>
          <a:xfrm>
            <a:off x="1800543" y="3059613"/>
            <a:ext cx="6437524" cy="353943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zh-TW" altLang="en-US" sz="16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願景</a:t>
            </a:r>
            <a:r>
              <a:rPr kumimoji="0" lang="en-US" altLang="zh-TW" sz="16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2030 — </a:t>
            </a:r>
            <a:r>
              <a:rPr kumimoji="0" lang="zh-TW" altLang="en-US" sz="16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聚焦法治 </a:t>
            </a:r>
            <a:r>
              <a:rPr kumimoji="0" lang="en-US" altLang="zh-TW" sz="1600" b="1"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Vision 2030 for Rule of Law</a:t>
            </a:r>
            <a:endParaRPr kumimoji="0" lang="zh-TW" altLang="en-US" sz="16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zh-TW" altLang="en-US" sz="16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zh-TW" sz="16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2015</a:t>
            </a:r>
            <a:r>
              <a:rPr kumimoji="0" lang="zh-TW" altLang="en-US" sz="16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年，聯合國全體成員國通過</a:t>
            </a:r>
            <a:r>
              <a:rPr kumimoji="0" lang="en-US" altLang="zh-TW" sz="16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《2030</a:t>
            </a:r>
            <a:r>
              <a:rPr kumimoji="0" lang="zh-TW" altLang="en-US" sz="16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年可持續發展議程</a:t>
            </a:r>
            <a:r>
              <a:rPr kumimoji="0" lang="en-US" altLang="zh-TW" sz="16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a:t>
            </a:r>
            <a:r>
              <a:rPr kumimoji="0" lang="zh-TW" altLang="en-US" sz="16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，為全球創造更美好和更可持續的未來勾劃藍圖。該項目標互有關連，而法治是成功落實目標的重要支柱。當中的目標</a:t>
            </a:r>
            <a:r>
              <a:rPr kumimoji="0" lang="en-US" altLang="zh-TW" sz="16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16</a:t>
            </a:r>
            <a:r>
              <a:rPr kumimoji="0" lang="zh-TW" altLang="en-US" sz="16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a:t>
            </a:r>
            <a:r>
              <a:rPr kumimoji="0" lang="en-US" altLang="zh-TW" sz="16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Goal 16</a:t>
            </a:r>
            <a:r>
              <a:rPr kumimoji="0" lang="zh-TW" altLang="en-US" sz="16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）旨在創建和平與包容的社會以促進可持續發展；讓所有人都有平等訴諸司法的機會；以及在各層面建立有效、負責任和包容的機構。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zh-TW" altLang="en-US" sz="16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zh-TW" altLang="en-US" sz="16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基於上述背景，香港特區政府律政司決定訂立一項新計劃，即「願景</a:t>
            </a:r>
            <a:r>
              <a:rPr kumimoji="0" lang="en-US" altLang="zh-TW" sz="16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2030 — </a:t>
            </a:r>
            <a:r>
              <a:rPr kumimoji="0" lang="zh-TW" altLang="en-US" sz="16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聚焦法治」（</a:t>
            </a:r>
            <a:r>
              <a:rPr kumimoji="0" lang="en-US" altLang="zh-TW" sz="16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Vision 2030 for Rule of Law</a:t>
            </a:r>
            <a:r>
              <a:rPr kumimoji="0" lang="zh-TW" altLang="en-US" sz="16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）。這項措施旨在透過研究、持份者互相合作和能力建設探討法治的各個元素，推廣對法治的正確理解和認識，從而在本地以至國際層面促進共融和公平社會的可持續發展。</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6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endParaRPr>
          </a:p>
        </p:txBody>
      </p:sp>
      <p:sp>
        <p:nvSpPr>
          <p:cNvPr id="10" name="文字方塊 8"/>
          <p:cNvSpPr txBox="1"/>
          <p:nvPr/>
        </p:nvSpPr>
        <p:spPr>
          <a:xfrm>
            <a:off x="10236063" y="6459680"/>
            <a:ext cx="457200" cy="369332"/>
          </a:xfrm>
          <a:prstGeom prst="rect">
            <a:avLst/>
          </a:prstGeom>
          <a:noFill/>
        </p:spPr>
        <p:txBody>
          <a:bodyPr wrap="square" rtlCol="0">
            <a:spAutoFit/>
          </a:bodyPr>
          <a:lstStyle>
            <a:defPPr>
              <a:defRPr lang="zh-TW"/>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新細明體" panose="02020500000000000000" pitchFamily="18" charset="-120"/>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HK" sz="18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37</a:t>
            </a:r>
            <a:endParaRPr kumimoji="0" lang="zh-HK" altLang="en-US" sz="18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endParaRPr>
          </a:p>
        </p:txBody>
      </p:sp>
      <p:sp>
        <p:nvSpPr>
          <p:cNvPr id="2" name="投影片編號版面配置區 1">
            <a:extLst>
              <a:ext uri="{FF2B5EF4-FFF2-40B4-BE49-F238E27FC236}">
                <a16:creationId xmlns:a16="http://schemas.microsoft.com/office/drawing/2014/main" id="{EA12DA0F-EB8C-45E4-9369-9EE7CABE0A0D}"/>
              </a:ext>
            </a:extLst>
          </p:cNvPr>
          <p:cNvSpPr>
            <a:spLocks noGrp="1"/>
          </p:cNvSpPr>
          <p:nvPr>
            <p:ph type="sldNum" sz="quarter" idx="12"/>
          </p:nvPr>
        </p:nvSpPr>
        <p:spPr/>
        <p:txBody>
          <a:bodyPr/>
          <a:lstStyle/>
          <a:p>
            <a:fld id="{10E6A508-BB07-4B8A-901D-15D03AC66BA5}" type="slidenum">
              <a:rPr lang="zh-HK" altLang="en-US" smtClean="0"/>
              <a:t>46</a:t>
            </a:fld>
            <a:endParaRPr lang="zh-HK"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3615375-1B53-4C80-98BD-64220E963D4B}"/>
              </a:ext>
            </a:extLst>
          </p:cNvPr>
          <p:cNvSpPr>
            <a:spLocks noGrp="1"/>
          </p:cNvSpPr>
          <p:nvPr>
            <p:ph type="title"/>
          </p:nvPr>
        </p:nvSpPr>
        <p:spPr/>
        <p:txBody>
          <a:bodyPr/>
          <a:lstStyle/>
          <a:p>
            <a:pPr algn="ctr"/>
            <a:r>
              <a:rPr lang="zh-TW" altLang="en-US" dirty="0">
                <a:solidFill>
                  <a:srgbClr val="0000FF"/>
                </a:solidFill>
                <a:latin typeface="標楷體" panose="03000509000000000000" pitchFamily="65" charset="-120"/>
                <a:ea typeface="標楷體" panose="03000509000000000000" pitchFamily="65" charset="-120"/>
              </a:rPr>
              <a:t>       什麼人要害怕</a:t>
            </a:r>
            <a:r>
              <a:rPr lang="en-US" altLang="zh-TW" dirty="0">
                <a:solidFill>
                  <a:srgbClr val="0000FF"/>
                </a:solidFill>
                <a:latin typeface="標楷體" panose="03000509000000000000" pitchFamily="65" charset="-120"/>
                <a:ea typeface="標楷體" panose="03000509000000000000" pitchFamily="65" charset="-120"/>
              </a:rPr>
              <a:t>《</a:t>
            </a:r>
            <a:r>
              <a:rPr lang="zh-TW" altLang="en-US" dirty="0">
                <a:solidFill>
                  <a:srgbClr val="0000FF"/>
                </a:solidFill>
                <a:latin typeface="標楷體" panose="03000509000000000000" pitchFamily="65" charset="-120"/>
                <a:ea typeface="標楷體" panose="03000509000000000000" pitchFamily="65" charset="-120"/>
              </a:rPr>
              <a:t>香港國安法</a:t>
            </a:r>
            <a:r>
              <a:rPr lang="en-US" altLang="zh-TW" dirty="0">
                <a:solidFill>
                  <a:srgbClr val="0000FF"/>
                </a:solidFill>
                <a:latin typeface="標楷體" panose="03000509000000000000" pitchFamily="65" charset="-120"/>
                <a:ea typeface="標楷體" panose="03000509000000000000" pitchFamily="65" charset="-120"/>
              </a:rPr>
              <a:t>》</a:t>
            </a:r>
            <a:r>
              <a:rPr lang="zh-TW" altLang="en-US" dirty="0">
                <a:solidFill>
                  <a:srgbClr val="0000FF"/>
                </a:solidFill>
                <a:latin typeface="標楷體" panose="03000509000000000000" pitchFamily="65" charset="-120"/>
                <a:ea typeface="標楷體" panose="03000509000000000000" pitchFamily="65" charset="-120"/>
              </a:rPr>
              <a:t>？</a:t>
            </a:r>
            <a:endParaRPr lang="zh-HK" altLang="en-US" dirty="0">
              <a:solidFill>
                <a:srgbClr val="0000FF"/>
              </a:solidFill>
              <a:latin typeface="標楷體" panose="03000509000000000000" pitchFamily="65" charset="-120"/>
              <a:ea typeface="標楷體" panose="03000509000000000000" pitchFamily="65" charset="-120"/>
            </a:endParaRPr>
          </a:p>
        </p:txBody>
      </p:sp>
      <p:sp>
        <p:nvSpPr>
          <p:cNvPr id="3" name="直排文字版面配置區 2">
            <a:extLst>
              <a:ext uri="{FF2B5EF4-FFF2-40B4-BE49-F238E27FC236}">
                <a16:creationId xmlns:a16="http://schemas.microsoft.com/office/drawing/2014/main" id="{1AA8CAD3-0A16-49CA-94BD-462D0A35ACD8}"/>
              </a:ext>
            </a:extLst>
          </p:cNvPr>
          <p:cNvSpPr>
            <a:spLocks noGrp="1"/>
          </p:cNvSpPr>
          <p:nvPr>
            <p:ph type="body" orient="vert" idx="1"/>
          </p:nvPr>
        </p:nvSpPr>
        <p:spPr>
          <a:xfrm>
            <a:off x="838200" y="1936671"/>
            <a:ext cx="10515600" cy="4784805"/>
          </a:xfrm>
        </p:spPr>
        <p:txBody>
          <a:bodyPr vert="horz">
            <a:normAutofit/>
          </a:bodyPr>
          <a:lstStyle/>
          <a:p>
            <a:pPr lvl="0">
              <a:spcBef>
                <a:spcPts val="300"/>
              </a:spcBef>
              <a:spcAft>
                <a:spcPts val="0"/>
              </a:spcAft>
              <a:buFont typeface="Wingdings" panose="05000000000000000000" pitchFamily="2" charset="2"/>
              <a:buChar char="§"/>
            </a:pPr>
            <a:r>
              <a:rPr lang="zh-TW" altLang="en-US" kern="100" dirty="0">
                <a:latin typeface="Times New Roman" panose="02020603050405020304" pitchFamily="18" charset="0"/>
                <a:ea typeface="標楷體" panose="03000509000000000000" pitchFamily="65" charset="-120"/>
                <a:cs typeface="Times New Roman" panose="02020603050405020304" pitchFamily="18" charset="0"/>
              </a:rPr>
              <a:t>為什麼說被</a:t>
            </a:r>
            <a:r>
              <a:rPr lang="en-US" altLang="zh-TW" kern="1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kern="100" dirty="0">
                <a:latin typeface="Times New Roman" panose="02020603050405020304" pitchFamily="18" charset="0"/>
                <a:ea typeface="標楷體" panose="03000509000000000000" pitchFamily="65" charset="-120"/>
                <a:cs typeface="Times New Roman" panose="02020603050405020304" pitchFamily="18" charset="0"/>
              </a:rPr>
              <a:t>香港國安法</a:t>
            </a:r>
            <a:r>
              <a:rPr lang="en-US" altLang="zh-TW" kern="1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kern="100" dirty="0">
                <a:latin typeface="Times New Roman" panose="02020603050405020304" pitchFamily="18" charset="0"/>
                <a:ea typeface="標楷體" panose="03000509000000000000" pitchFamily="65" charset="-120"/>
                <a:cs typeface="Times New Roman" panose="02020603050405020304" pitchFamily="18" charset="0"/>
              </a:rPr>
              <a:t>針對的是極少數的人</a:t>
            </a:r>
            <a:r>
              <a:rPr lang="zh-TW" altLang="zh-HK" kern="100" dirty="0">
                <a:latin typeface="Times New Roman" panose="02020603050405020304" pitchFamily="18" charset="0"/>
                <a:ea typeface="標楷體" panose="03000509000000000000" pitchFamily="65" charset="-120"/>
                <a:cs typeface="Times New Roman" panose="02020603050405020304" pitchFamily="18" charset="0"/>
              </a:rPr>
              <a:t>？</a:t>
            </a:r>
            <a:endParaRPr lang="zh-TW" altLang="zh-HK" kern="100" dirty="0">
              <a:latin typeface="Times New Roman" panose="02020603050405020304" pitchFamily="18" charset="0"/>
              <a:ea typeface="SimSun" panose="02010600030101010101" pitchFamily="2" charset="-122"/>
              <a:cs typeface="Times New Roman" panose="02020603050405020304" pitchFamily="18" charset="0"/>
            </a:endParaRPr>
          </a:p>
          <a:p>
            <a:pPr marL="0" indent="0">
              <a:buNone/>
              <a:tabLst>
                <a:tab pos="266700" algn="l"/>
              </a:tabLst>
            </a:pPr>
            <a:r>
              <a:rPr lang="en-US" altLang="zh-TW" kern="100" dirty="0">
                <a:solidFill>
                  <a:srgbClr val="FF0000"/>
                </a:solidFill>
                <a:latin typeface="Times New Roman" panose="02020603050405020304" pitchFamily="18" charset="0"/>
                <a:ea typeface="標楷體" panose="03000509000000000000" pitchFamily="65" charset="-120"/>
              </a:rPr>
              <a:t>__________________________________________________</a:t>
            </a:r>
          </a:p>
          <a:p>
            <a:pPr marL="0" indent="0">
              <a:buNone/>
            </a:pPr>
            <a:r>
              <a:rPr lang="en-US" altLang="zh-TW" kern="100" dirty="0">
                <a:solidFill>
                  <a:srgbClr val="FF0000"/>
                </a:solidFill>
                <a:latin typeface="Times New Roman" panose="02020603050405020304" pitchFamily="18" charset="0"/>
                <a:ea typeface="標楷體" panose="03000509000000000000" pitchFamily="65" charset="-120"/>
              </a:rPr>
              <a:t>__________________________________________________</a:t>
            </a:r>
          </a:p>
          <a:p>
            <a:pPr marL="0" indent="0">
              <a:buNone/>
            </a:pPr>
            <a:r>
              <a:rPr lang="en-US" altLang="zh-TW" kern="100" dirty="0">
                <a:solidFill>
                  <a:srgbClr val="FF0000"/>
                </a:solidFill>
                <a:latin typeface="Times New Roman" panose="02020603050405020304" pitchFamily="18" charset="0"/>
                <a:ea typeface="標楷體" panose="03000509000000000000" pitchFamily="65" charset="-120"/>
              </a:rPr>
              <a:t>__________________________________________________</a:t>
            </a:r>
          </a:p>
          <a:p>
            <a:pPr marL="0" indent="0">
              <a:buNone/>
            </a:pPr>
            <a:r>
              <a:rPr lang="en-US" altLang="zh-TW" kern="100" dirty="0">
                <a:solidFill>
                  <a:srgbClr val="FF0000"/>
                </a:solidFill>
                <a:latin typeface="Times New Roman" panose="02020603050405020304" pitchFamily="18" charset="0"/>
                <a:ea typeface="標楷體" panose="03000509000000000000" pitchFamily="65" charset="-120"/>
              </a:rPr>
              <a:t>__________________________________________________</a:t>
            </a:r>
          </a:p>
          <a:p>
            <a:pPr marL="0" indent="0">
              <a:buNone/>
            </a:pPr>
            <a:endParaRPr lang="zh-HK" altLang="en-US" u="sng" dirty="0">
              <a:solidFill>
                <a:srgbClr val="FF0000"/>
              </a:solidFill>
              <a:latin typeface="Times New Roman" panose="02020603050405020304" pitchFamily="18" charset="0"/>
              <a:cs typeface="Times New Roman" panose="02020603050405020304" pitchFamily="18" charset="0"/>
            </a:endParaRPr>
          </a:p>
        </p:txBody>
      </p:sp>
      <p:pic>
        <p:nvPicPr>
          <p:cNvPr id="4" name="Google Shape;450;p27" descr="做一做_logo">
            <a:extLst>
              <a:ext uri="{FF2B5EF4-FFF2-40B4-BE49-F238E27FC236}">
                <a16:creationId xmlns:a16="http://schemas.microsoft.com/office/drawing/2014/main" id="{92CD5397-2EE4-4CF8-B902-335AE089DCC6}"/>
              </a:ext>
            </a:extLst>
          </p:cNvPr>
          <p:cNvPicPr preferRelativeResize="0"/>
          <p:nvPr/>
        </p:nvPicPr>
        <p:blipFill rotWithShape="1">
          <a:blip r:embed="rId2"/>
          <a:srcRect/>
          <a:stretch>
            <a:fillRect/>
          </a:stretch>
        </p:blipFill>
        <p:spPr>
          <a:xfrm>
            <a:off x="125762" y="290100"/>
            <a:ext cx="2585353" cy="1265984"/>
          </a:xfrm>
          <a:prstGeom prst="rect">
            <a:avLst/>
          </a:prstGeom>
          <a:noFill/>
          <a:ln>
            <a:noFill/>
          </a:ln>
        </p:spPr>
      </p:pic>
      <p:sp>
        <p:nvSpPr>
          <p:cNvPr id="5" name="投影片編號版面配置區 4">
            <a:extLst>
              <a:ext uri="{FF2B5EF4-FFF2-40B4-BE49-F238E27FC236}">
                <a16:creationId xmlns:a16="http://schemas.microsoft.com/office/drawing/2014/main" id="{20F3E852-97A6-415F-B19A-0BEE8E85B309}"/>
              </a:ext>
            </a:extLst>
          </p:cNvPr>
          <p:cNvSpPr>
            <a:spLocks noGrp="1"/>
          </p:cNvSpPr>
          <p:nvPr>
            <p:ph type="sldNum" sz="quarter" idx="12"/>
          </p:nvPr>
        </p:nvSpPr>
        <p:spPr/>
        <p:txBody>
          <a:bodyPr/>
          <a:lstStyle/>
          <a:p>
            <a:pPr>
              <a:defRPr/>
            </a:pPr>
            <a:fld id="{815CDD89-5345-4FD7-B7CB-2239A741417B}" type="slidenum">
              <a:rPr lang="en-US" altLang="zh-TW" smtClean="0"/>
              <a:t>5</a:t>
            </a:fld>
            <a:endParaRPr lang="en-US" altLang="zh-TW"/>
          </a:p>
        </p:txBody>
      </p:sp>
    </p:spTree>
    <p:extLst>
      <p:ext uri="{BB962C8B-B14F-4D97-AF65-F5344CB8AC3E}">
        <p14:creationId xmlns:p14="http://schemas.microsoft.com/office/powerpoint/2010/main" val="1378653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par>
                          <p:cTn id="11" fill="hold">
                            <p:stCondLst>
                              <p:cond delay="500"/>
                            </p:stCondLst>
                            <p:childTnLst>
                              <p:par>
                                <p:cTn id="12" presetID="1" presetClass="entr" presetSubtype="0" fill="hold" nodeType="after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childTnLst>
                                </p:cTn>
                              </p:par>
                            </p:childTnLst>
                          </p:cTn>
                        </p:par>
                        <p:par>
                          <p:cTn id="14" fill="hold">
                            <p:stCondLst>
                              <p:cond delay="500"/>
                            </p:stCondLst>
                            <p:childTnLst>
                              <p:par>
                                <p:cTn id="15" presetID="1" presetClass="entr" presetSubtype="0" fill="hold" nodeType="after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par>
                          <p:cTn id="17" fill="hold">
                            <p:stCondLst>
                              <p:cond delay="500"/>
                            </p:stCondLst>
                            <p:childTnLst>
                              <p:par>
                                <p:cTn id="18" presetID="1" presetClass="entr" presetSubtype="0" fill="hold" nodeType="after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68AF5748-FED8-45BA-8631-26D1D10F32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標題 1">
            <a:extLst>
              <a:ext uri="{FF2B5EF4-FFF2-40B4-BE49-F238E27FC236}">
                <a16:creationId xmlns:a16="http://schemas.microsoft.com/office/drawing/2014/main" id="{79D4C75A-3418-4C7C-8590-9ED0CCE2CC5D}"/>
              </a:ext>
            </a:extLst>
          </p:cNvPr>
          <p:cNvSpPr>
            <a:spLocks noGrp="1"/>
          </p:cNvSpPr>
          <p:nvPr>
            <p:ph type="title"/>
          </p:nvPr>
        </p:nvSpPr>
        <p:spPr>
          <a:xfrm>
            <a:off x="477980" y="1122363"/>
            <a:ext cx="5455379" cy="3204134"/>
          </a:xfrm>
        </p:spPr>
        <p:txBody>
          <a:bodyPr vert="horz" lIns="91440" tIns="45720" rIns="91440" bIns="45720" rtlCol="0" anchor="b">
            <a:normAutofit/>
          </a:bodyPr>
          <a:lstStyle/>
          <a:p>
            <a:pPr marL="228600" marR="0" lvl="0" indent="-228600" fontAlgn="auto">
              <a:spcAft>
                <a:spcPts val="0"/>
              </a:spcAft>
              <a:tabLst/>
              <a:defRPr/>
            </a:pPr>
            <a:r>
              <a:rPr lang="en-US" altLang="zh-TW" sz="3600" b="1" kern="1200" dirty="0">
                <a:solidFill>
                  <a:schemeClr val="tx1"/>
                </a:solidFill>
                <a:effectLst/>
                <a:latin typeface="標楷體" panose="03000509000000000000" pitchFamily="65" charset="-120"/>
                <a:ea typeface="標楷體" panose="03000509000000000000" pitchFamily="65" charset="-120"/>
              </a:rPr>
              <a:t>《</a:t>
            </a:r>
            <a:r>
              <a:rPr lang="zh-TW" altLang="en-US" sz="3600" b="1" kern="1200" dirty="0">
                <a:solidFill>
                  <a:schemeClr val="tx1"/>
                </a:solidFill>
                <a:effectLst/>
                <a:latin typeface="標楷體" panose="03000509000000000000" pitchFamily="65" charset="-120"/>
                <a:ea typeface="標楷體" panose="03000509000000000000" pitchFamily="65" charset="-120"/>
              </a:rPr>
              <a:t>香港國安法</a:t>
            </a:r>
            <a:r>
              <a:rPr lang="en-US" altLang="zh-TW" sz="3600" b="1" kern="1200" dirty="0">
                <a:solidFill>
                  <a:schemeClr val="tx1"/>
                </a:solidFill>
                <a:effectLst/>
                <a:latin typeface="標楷體" panose="03000509000000000000" pitchFamily="65" charset="-120"/>
                <a:ea typeface="標楷體" panose="03000509000000000000" pitchFamily="65" charset="-120"/>
              </a:rPr>
              <a:t>》</a:t>
            </a:r>
            <a:r>
              <a:rPr lang="zh-TW" altLang="en-US" sz="3600" b="1" kern="1200" dirty="0">
                <a:solidFill>
                  <a:schemeClr val="tx1"/>
                </a:solidFill>
                <a:effectLst/>
                <a:latin typeface="標楷體" panose="03000509000000000000" pitchFamily="65" charset="-120"/>
                <a:ea typeface="標楷體" panose="03000509000000000000" pitchFamily="65" charset="-120"/>
              </a:rPr>
              <a:t>是什麼？  </a:t>
            </a:r>
            <a:br>
              <a:rPr lang="en-US" altLang="zh-TW" sz="3600" b="1" kern="1200" dirty="0">
                <a:solidFill>
                  <a:schemeClr val="tx1"/>
                </a:solidFill>
                <a:effectLst/>
                <a:latin typeface="標楷體" panose="03000509000000000000" pitchFamily="65" charset="-120"/>
                <a:ea typeface="標楷體" panose="03000509000000000000" pitchFamily="65" charset="-120"/>
              </a:rPr>
            </a:br>
            <a:r>
              <a:rPr lang="en-US" altLang="zh-TW" sz="3600" b="1" kern="1200" dirty="0">
                <a:solidFill>
                  <a:schemeClr val="tx1"/>
                </a:solidFill>
                <a:effectLst/>
                <a:latin typeface="標楷體" panose="03000509000000000000" pitchFamily="65" charset="-120"/>
                <a:ea typeface="標楷體" panose="03000509000000000000" pitchFamily="65" charset="-120"/>
              </a:rPr>
              <a:t>   </a:t>
            </a:r>
            <a:r>
              <a:rPr lang="zh-TW" altLang="en-US" sz="3600" b="1" kern="1200" dirty="0">
                <a:solidFill>
                  <a:schemeClr val="tx1"/>
                </a:solidFill>
                <a:effectLst/>
                <a:latin typeface="標楷體" panose="03000509000000000000" pitchFamily="65" charset="-120"/>
                <a:ea typeface="標楷體" panose="03000509000000000000" pitchFamily="65" charset="-120"/>
              </a:rPr>
              <a:t>有何主要內容？</a:t>
            </a:r>
            <a:endParaRPr lang="en-US" altLang="zh-HK" sz="3600" kern="1200" dirty="0">
              <a:solidFill>
                <a:schemeClr val="tx1"/>
              </a:solidFill>
              <a:latin typeface="標楷體" panose="03000509000000000000" pitchFamily="65" charset="-120"/>
              <a:ea typeface="標楷體" panose="03000509000000000000" pitchFamily="65" charset="-120"/>
            </a:endParaRPr>
          </a:p>
        </p:txBody>
      </p:sp>
      <p:sp>
        <p:nvSpPr>
          <p:cNvPr id="3" name="文字版面配置區 2">
            <a:extLst>
              <a:ext uri="{FF2B5EF4-FFF2-40B4-BE49-F238E27FC236}">
                <a16:creationId xmlns:a16="http://schemas.microsoft.com/office/drawing/2014/main" id="{96179805-EA8B-45A6-A7E2-5026CE0C35B2}"/>
              </a:ext>
            </a:extLst>
          </p:cNvPr>
          <p:cNvSpPr>
            <a:spLocks noGrp="1"/>
          </p:cNvSpPr>
          <p:nvPr>
            <p:ph type="body" idx="1"/>
          </p:nvPr>
        </p:nvSpPr>
        <p:spPr>
          <a:xfrm>
            <a:off x="477981" y="4872922"/>
            <a:ext cx="5082118" cy="1208141"/>
          </a:xfrm>
        </p:spPr>
        <p:txBody>
          <a:bodyPr vert="horz" lIns="91440" tIns="45720" rIns="91440" bIns="45720" rtlCol="0">
            <a:normAutofit/>
          </a:bodyPr>
          <a:lstStyle/>
          <a:p>
            <a:r>
              <a:rPr lang="en-US" altLang="zh-TW" sz="2000" b="1" kern="1200" dirty="0">
                <a:solidFill>
                  <a:schemeClr val="tx1"/>
                </a:solidFill>
                <a:effectLst/>
                <a:latin typeface="標楷體" panose="03000509000000000000" pitchFamily="65" charset="-120"/>
                <a:ea typeface="標楷體" panose="03000509000000000000" pitchFamily="65" charset="-120"/>
              </a:rPr>
              <a:t>《</a:t>
            </a:r>
            <a:r>
              <a:rPr lang="zh-TW" altLang="en-US" sz="2000" b="1" kern="1200" dirty="0">
                <a:solidFill>
                  <a:schemeClr val="tx1"/>
                </a:solidFill>
                <a:effectLst/>
                <a:latin typeface="標楷體" panose="03000509000000000000" pitchFamily="65" charset="-120"/>
                <a:ea typeface="標楷體" panose="03000509000000000000" pitchFamily="65" charset="-120"/>
              </a:rPr>
              <a:t>香港國安法</a:t>
            </a:r>
            <a:r>
              <a:rPr lang="en-US" altLang="zh-TW" sz="2000" b="1" kern="1200" dirty="0">
                <a:solidFill>
                  <a:schemeClr val="tx1"/>
                </a:solidFill>
                <a:effectLst/>
                <a:latin typeface="標楷體" panose="03000509000000000000" pitchFamily="65" charset="-120"/>
                <a:ea typeface="標楷體" panose="03000509000000000000" pitchFamily="65" charset="-120"/>
              </a:rPr>
              <a:t>》</a:t>
            </a:r>
            <a:r>
              <a:rPr lang="zh-TW" altLang="en-US" sz="2000" b="1" kern="1200" dirty="0">
                <a:solidFill>
                  <a:schemeClr val="tx1"/>
                </a:solidFill>
                <a:effectLst/>
                <a:latin typeface="標楷體" panose="03000509000000000000" pitchFamily="65" charset="-120"/>
                <a:ea typeface="標楷體" panose="03000509000000000000" pitchFamily="65" charset="-120"/>
              </a:rPr>
              <a:t>懲治四類罪行，保障</a:t>
            </a:r>
            <a:r>
              <a:rPr lang="zh-HK" altLang="en-US" sz="2000" b="1" kern="1200" dirty="0">
                <a:solidFill>
                  <a:schemeClr val="tx1"/>
                </a:solidFill>
                <a:effectLst/>
                <a:latin typeface="標楷體" panose="03000509000000000000" pitchFamily="65" charset="-120"/>
                <a:ea typeface="標楷體" panose="03000509000000000000" pitchFamily="65" charset="-120"/>
              </a:rPr>
              <a:t>香港</a:t>
            </a:r>
            <a:r>
              <a:rPr lang="zh-TW" altLang="en-US" sz="2000" b="1" kern="1200" dirty="0">
                <a:solidFill>
                  <a:schemeClr val="tx1"/>
                </a:solidFill>
                <a:effectLst/>
                <a:latin typeface="標楷體" panose="03000509000000000000" pitchFamily="65" charset="-120"/>
                <a:ea typeface="標楷體" panose="03000509000000000000" pitchFamily="65" charset="-120"/>
              </a:rPr>
              <a:t>特區與國家的安全</a:t>
            </a:r>
            <a:endParaRPr lang="en-US" altLang="zh-HK" sz="2000" kern="1200" dirty="0">
              <a:solidFill>
                <a:schemeClr val="tx1"/>
              </a:solidFill>
              <a:latin typeface="標楷體" panose="03000509000000000000" pitchFamily="65" charset="-120"/>
              <a:ea typeface="標楷體" panose="03000509000000000000" pitchFamily="65" charset="-120"/>
            </a:endParaRPr>
          </a:p>
        </p:txBody>
      </p:sp>
      <p:sp>
        <p:nvSpPr>
          <p:cNvPr id="14"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7" name="圖片 6">
            <a:extLst>
              <a:ext uri="{FF2B5EF4-FFF2-40B4-BE49-F238E27FC236}">
                <a16:creationId xmlns:a16="http://schemas.microsoft.com/office/drawing/2014/main" id="{2521174D-54B3-438E-870F-D5CFBB562A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0099" y="625683"/>
            <a:ext cx="5455380" cy="5455380"/>
          </a:xfrm>
          <a:prstGeom prst="rect">
            <a:avLst/>
          </a:prstGeom>
        </p:spPr>
      </p:pic>
      <p:sp>
        <p:nvSpPr>
          <p:cNvPr id="4" name="投影片編號版面配置區 3">
            <a:extLst>
              <a:ext uri="{FF2B5EF4-FFF2-40B4-BE49-F238E27FC236}">
                <a16:creationId xmlns:a16="http://schemas.microsoft.com/office/drawing/2014/main" id="{ACCEE55E-78BA-4655-8484-8ED0F3186EC1}"/>
              </a:ext>
            </a:extLst>
          </p:cNvPr>
          <p:cNvSpPr>
            <a:spLocks noGrp="1"/>
          </p:cNvSpPr>
          <p:nvPr>
            <p:ph type="sldNum" sz="quarter" idx="12"/>
          </p:nvPr>
        </p:nvSpPr>
        <p:spPr>
          <a:xfrm>
            <a:off x="9926319" y="6356350"/>
            <a:ext cx="1787699"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10E6A508-BB07-4B8A-901D-15D03AC66BA5}" type="slidenum">
              <a:rPr kumimoji="0" lang="en-US" altLang="zh-HK" b="0" i="0" u="none" strike="noStrike" cap="none" spc="0" normalizeH="0" baseline="0" noProof="0">
                <a:ln>
                  <a:noFill/>
                </a:ln>
                <a:solidFill>
                  <a:schemeClr val="tx1">
                    <a:lumMod val="50000"/>
                    <a:lumOff val="50000"/>
                  </a:schemeClr>
                </a:solidFill>
                <a:effectLst/>
                <a:uLnTx/>
                <a:uFillTx/>
              </a:rPr>
              <a:pPr marR="0" lvl="0" indent="0" fontAlgn="auto">
                <a:spcBef>
                  <a:spcPts val="0"/>
                </a:spcBef>
                <a:spcAft>
                  <a:spcPts val="600"/>
                </a:spcAft>
                <a:buClrTx/>
                <a:buSzTx/>
                <a:buFontTx/>
                <a:buNone/>
                <a:tabLst/>
                <a:defRPr/>
              </a:pPr>
              <a:t>6</a:t>
            </a:fld>
            <a:endParaRPr kumimoji="0" lang="en-US" altLang="zh-HK" b="0" i="0" u="none" strike="noStrike" cap="none" spc="0" normalizeH="0" baseline="0" noProof="0">
              <a:ln>
                <a:noFill/>
              </a:ln>
              <a:solidFill>
                <a:schemeClr val="tx1">
                  <a:lumMod val="50000"/>
                  <a:lumOff val="50000"/>
                </a:schemeClr>
              </a:solidFill>
              <a:effectLst/>
              <a:uLnTx/>
              <a:uFillTx/>
            </a:endParaRPr>
          </a:p>
        </p:txBody>
      </p:sp>
      <p:sp>
        <p:nvSpPr>
          <p:cNvPr id="5" name="Oval 275">
            <a:extLst>
              <a:ext uri="{FF2B5EF4-FFF2-40B4-BE49-F238E27FC236}">
                <a16:creationId xmlns:a16="http://schemas.microsoft.com/office/drawing/2014/main" id="{1BB3C995-4839-4ABC-A3EE-36E8AA713CA0}"/>
              </a:ext>
            </a:extLst>
          </p:cNvPr>
          <p:cNvSpPr/>
          <p:nvPr/>
        </p:nvSpPr>
        <p:spPr>
          <a:xfrm>
            <a:off x="222303" y="124367"/>
            <a:ext cx="1221539" cy="1295242"/>
          </a:xfrm>
          <a:prstGeom prst="ellipse">
            <a:avLst/>
          </a:prstGeom>
          <a:gradFill rotWithShape="0">
            <a:gsLst>
              <a:gs pos="0">
                <a:srgbClr val="C2D69B"/>
              </a:gs>
              <a:gs pos="50000">
                <a:srgbClr val="9BBB59"/>
              </a:gs>
              <a:gs pos="100000">
                <a:srgbClr val="C2D69B"/>
              </a:gs>
            </a:gsLst>
            <a:lin ang="5400000" scaled="1"/>
            <a:tileRect/>
          </a:gradFill>
          <a:ln w="12700" cap="flat" cmpd="sng">
            <a:solidFill>
              <a:srgbClr val="9BBB59"/>
            </a:solidFill>
            <a:prstDash val="solid"/>
            <a:headEnd type="none" w="med" len="med"/>
            <a:tailEnd type="none" w="med" len="med"/>
          </a:ln>
          <a:effectLst>
            <a:outerShdw dist="28398" dir="3806096" algn="ctr" rotWithShape="0">
              <a:srgbClr val="4E6128"/>
            </a:outerShdw>
          </a:effectLst>
        </p:spPr>
        <p:txBody>
          <a:bodyPr wrap="square" upright="1"/>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4800" b="1" i="0" u="none" strike="noStrike" kern="100" cap="none" spc="-100" normalizeH="0" baseline="0" noProof="0" dirty="0">
                <a:ln>
                  <a:noFill/>
                </a:ln>
                <a:solidFill>
                  <a:srgbClr val="FFFFFF"/>
                </a:solidFill>
                <a:effectLst/>
                <a:uLnTx/>
                <a:uFillTx/>
                <a:latin typeface="Arial" panose="020B0604020202020204" pitchFamily="34" charset="0"/>
                <a:ea typeface="新細明體" panose="02020500000000000000" pitchFamily="18" charset="-120"/>
                <a:cs typeface="新細明體" panose="02020500000000000000" pitchFamily="18" charset="-120"/>
              </a:rPr>
              <a:t>2</a:t>
            </a:r>
            <a:endParaRPr kumimoji="0" lang="zh-TW" altLang="en-US" sz="4800" b="0" i="0" u="none" strike="noStrike" kern="1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新細明體" panose="02020500000000000000" pitchFamily="18" charset="-120"/>
            </a:endParaRPr>
          </a:p>
        </p:txBody>
      </p:sp>
    </p:spTree>
    <p:extLst>
      <p:ext uri="{BB962C8B-B14F-4D97-AF65-F5344CB8AC3E}">
        <p14:creationId xmlns:p14="http://schemas.microsoft.com/office/powerpoint/2010/main" val="2077441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a:extLst>
              <a:ext uri="{FF2B5EF4-FFF2-40B4-BE49-F238E27FC236}">
                <a16:creationId xmlns:a16="http://schemas.microsoft.com/office/drawing/2014/main" id="{EB3BE05D-E42D-405C-B251-BAD70F075935}"/>
              </a:ext>
            </a:extLst>
          </p:cNvPr>
          <p:cNvSpPr>
            <a:spLocks noChangeArrowheads="1"/>
          </p:cNvSpPr>
          <p:nvPr/>
        </p:nvSpPr>
        <p:spPr bwMode="auto">
          <a:xfrm>
            <a:off x="504444" y="1066800"/>
            <a:ext cx="11183112" cy="5791200"/>
          </a:xfrm>
          <a:prstGeom prst="rect">
            <a:avLst/>
          </a:prstGeom>
          <a:solidFill>
            <a:schemeClr val="accent3">
              <a:lumMod val="20000"/>
              <a:lumOff val="80000"/>
              <a:alpha val="71999"/>
            </a:schemeClr>
          </a:solidFill>
          <a:ln w="12700" cmpd="sng">
            <a:noFill/>
            <a:miter lim="800000"/>
            <a:headEnd/>
            <a:tailEnd/>
          </a:ln>
          <a:effectLst>
            <a:outerShdw dist="28398" dir="3806097" algn="ctr" rotWithShape="0">
              <a:srgbClr val="974706">
                <a:alpha val="50000"/>
              </a:srgbClr>
            </a:outerShdw>
          </a:effec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
        <p:nvSpPr>
          <p:cNvPr id="2" name="標題 1">
            <a:extLst>
              <a:ext uri="{FF2B5EF4-FFF2-40B4-BE49-F238E27FC236}">
                <a16:creationId xmlns:a16="http://schemas.microsoft.com/office/drawing/2014/main" id="{7114937B-2140-4D8C-845C-E13300AB8762}"/>
              </a:ext>
            </a:extLst>
          </p:cNvPr>
          <p:cNvSpPr>
            <a:spLocks noGrp="1"/>
          </p:cNvSpPr>
          <p:nvPr>
            <p:ph type="title"/>
          </p:nvPr>
        </p:nvSpPr>
        <p:spPr>
          <a:xfrm>
            <a:off x="838200" y="-3175"/>
            <a:ext cx="10515600" cy="1325563"/>
          </a:xfrm>
        </p:spPr>
        <p:txBody>
          <a:bodyPr/>
          <a:lstStyle/>
          <a:p>
            <a:r>
              <a:rPr lang="en-US" altLang="zh-TW" dirty="0">
                <a:solidFill>
                  <a:srgbClr val="0000FF"/>
                </a:solidFill>
                <a:latin typeface="標楷體" panose="03000509000000000000" pitchFamily="65" charset="-120"/>
                <a:ea typeface="標楷體" panose="03000509000000000000" pitchFamily="65" charset="-120"/>
              </a:rPr>
              <a:t>《</a:t>
            </a:r>
            <a:r>
              <a:rPr lang="zh-TW" altLang="en-US" dirty="0">
                <a:solidFill>
                  <a:srgbClr val="0000FF"/>
                </a:solidFill>
                <a:latin typeface="標楷體" panose="03000509000000000000" pitchFamily="65" charset="-120"/>
                <a:ea typeface="標楷體" panose="03000509000000000000" pitchFamily="65" charset="-120"/>
              </a:rPr>
              <a:t>香港國安法</a:t>
            </a:r>
            <a:r>
              <a:rPr lang="en-US" altLang="zh-TW" dirty="0">
                <a:solidFill>
                  <a:srgbClr val="0000FF"/>
                </a:solidFill>
                <a:latin typeface="標楷體" panose="03000509000000000000" pitchFamily="65" charset="-120"/>
                <a:ea typeface="標楷體" panose="03000509000000000000" pitchFamily="65" charset="-120"/>
              </a:rPr>
              <a:t>》</a:t>
            </a:r>
            <a:r>
              <a:rPr lang="zh-TW" altLang="en-US" dirty="0">
                <a:solidFill>
                  <a:srgbClr val="0000FF"/>
                </a:solidFill>
                <a:latin typeface="標楷體" panose="03000509000000000000" pitchFamily="65" charset="-120"/>
                <a:ea typeface="標楷體" panose="03000509000000000000" pitchFamily="65" charset="-120"/>
              </a:rPr>
              <a:t>是什麼？有何主要內容？</a:t>
            </a:r>
          </a:p>
        </p:txBody>
      </p:sp>
      <p:sp>
        <p:nvSpPr>
          <p:cNvPr id="4" name="直排文字版面配置區 3">
            <a:extLst>
              <a:ext uri="{FF2B5EF4-FFF2-40B4-BE49-F238E27FC236}">
                <a16:creationId xmlns:a16="http://schemas.microsoft.com/office/drawing/2014/main" id="{ED0E12A2-7263-4F7D-846B-2F2D642F6A75}"/>
              </a:ext>
            </a:extLst>
          </p:cNvPr>
          <p:cNvSpPr>
            <a:spLocks noGrp="1"/>
          </p:cNvSpPr>
          <p:nvPr>
            <p:ph type="body" orient="vert" idx="1"/>
          </p:nvPr>
        </p:nvSpPr>
        <p:spPr>
          <a:xfrm>
            <a:off x="593344" y="1322388"/>
            <a:ext cx="11183112" cy="5535612"/>
          </a:xfrm>
          <a:ln>
            <a:noFill/>
          </a:ln>
        </p:spPr>
        <p:txBody>
          <a:bodyPr vert="horz">
            <a:normAutofit/>
          </a:bodyPr>
          <a:lstStyle/>
          <a:p>
            <a:pPr marL="0" lvl="0" indent="0">
              <a:lnSpc>
                <a:spcPts val="3000"/>
              </a:lnSpc>
              <a:spcAft>
                <a:spcPts val="1200"/>
              </a:spcAft>
              <a:buNone/>
              <a:defRPr/>
            </a:pPr>
            <a:r>
              <a:rPr lang="zh-TW" altLang="en-US" sz="3200" b="1" u="sng" dirty="0">
                <a:solidFill>
                  <a:prstClr val="black"/>
                </a:solidFill>
                <a:latin typeface="標楷體" panose="03000509000000000000" pitchFamily="65" charset="-120"/>
                <a:ea typeface="標楷體" panose="03000509000000000000" pitchFamily="65" charset="-120"/>
              </a:rPr>
              <a:t>國家安全是否只限於不受敵國武力攻擊？試看看下面情景。</a:t>
            </a:r>
            <a:endParaRPr lang="en-US" altLang="zh-TW" sz="3200" b="1" u="sng" dirty="0">
              <a:solidFill>
                <a:prstClr val="black"/>
              </a:solidFill>
              <a:latin typeface="標楷體" panose="03000509000000000000" pitchFamily="65" charset="-120"/>
              <a:ea typeface="標楷體" panose="03000509000000000000" pitchFamily="65" charset="-120"/>
            </a:endParaRPr>
          </a:p>
          <a:p>
            <a:pPr marL="0" lvl="0" indent="0">
              <a:lnSpc>
                <a:spcPts val="3000"/>
              </a:lnSpc>
              <a:spcAft>
                <a:spcPts val="1200"/>
              </a:spcAft>
              <a:buNone/>
              <a:defRPr/>
            </a:pPr>
            <a:endParaRPr lang="zh-TW" altLang="en-US" dirty="0">
              <a:solidFill>
                <a:prstClr val="black"/>
              </a:solidFill>
              <a:latin typeface="標楷體" panose="03000509000000000000" pitchFamily="65" charset="-120"/>
              <a:ea typeface="標楷體" panose="03000509000000000000" pitchFamily="65" charset="-120"/>
            </a:endParaRPr>
          </a:p>
        </p:txBody>
      </p:sp>
      <p:sp>
        <p:nvSpPr>
          <p:cNvPr id="3" name="投影片編號版面配置區 2">
            <a:extLst>
              <a:ext uri="{FF2B5EF4-FFF2-40B4-BE49-F238E27FC236}">
                <a16:creationId xmlns:a16="http://schemas.microsoft.com/office/drawing/2014/main" id="{215DD3DC-4055-4D3A-A886-E34C9D8F2A6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E6A508-BB07-4B8A-901D-15D03AC66BA5}" type="slidenum">
              <a:rPr kumimoji="0" lang="zh-HK"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HK"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
        <p:nvSpPr>
          <p:cNvPr id="6" name="文字方塊 5">
            <a:extLst>
              <a:ext uri="{FF2B5EF4-FFF2-40B4-BE49-F238E27FC236}">
                <a16:creationId xmlns:a16="http://schemas.microsoft.com/office/drawing/2014/main" id="{FD88E1E7-664E-4FE7-B2A7-4A6B7A51C9E2}"/>
              </a:ext>
            </a:extLst>
          </p:cNvPr>
          <p:cNvSpPr txBox="1"/>
          <p:nvPr/>
        </p:nvSpPr>
        <p:spPr>
          <a:xfrm>
            <a:off x="748553" y="2017923"/>
            <a:ext cx="10694894" cy="4592860"/>
          </a:xfrm>
          <a:prstGeom prst="rect">
            <a:avLst/>
          </a:prstGeom>
          <a:noFill/>
          <a:ln>
            <a:noFill/>
          </a:ln>
        </p:spPr>
        <p:txBody>
          <a:bodyPr wrap="square" rtlCol="0">
            <a:spAutoFit/>
          </a:bodyPr>
          <a:lstStyle/>
          <a:p>
            <a:pPr algn="just">
              <a:lnSpc>
                <a:spcPts val="3500"/>
              </a:lnSpc>
              <a:tabLst>
                <a:tab pos="266700" algn="l"/>
              </a:tabLst>
            </a:pPr>
            <a:r>
              <a:rPr lang="zh-TW" altLang="zh-HK" sz="2600" b="1" kern="100" dirty="0">
                <a:effectLst/>
                <a:latin typeface="Times New Roman" panose="02020603050405020304" pitchFamily="18" charset="0"/>
                <a:ea typeface="標楷體" panose="03000509000000000000" pitchFamily="65" charset="-120"/>
              </a:rPr>
              <a:t>【產經評論】 美搞經濟大融合設局引爆華泡沫</a:t>
            </a:r>
            <a:endParaRPr lang="zh-TW" altLang="zh-HK" sz="2600" kern="100" dirty="0">
              <a:effectLst/>
              <a:latin typeface="Times New Roman" panose="02020603050405020304" pitchFamily="18" charset="0"/>
              <a:ea typeface="SimSun" panose="02010600030101010101" pitchFamily="2" charset="-122"/>
            </a:endParaRPr>
          </a:p>
          <a:p>
            <a:pPr indent="304800" algn="just">
              <a:lnSpc>
                <a:spcPts val="3500"/>
              </a:lnSpc>
              <a:spcBef>
                <a:spcPts val="300"/>
              </a:spcBef>
              <a:tabLst>
                <a:tab pos="266700" algn="l"/>
              </a:tabLst>
            </a:pPr>
            <a:r>
              <a:rPr lang="zh-TW" altLang="zh-HK" sz="2600" kern="100" dirty="0">
                <a:effectLst/>
                <a:latin typeface="Times New Roman" panose="02020603050405020304" pitchFamily="18" charset="0"/>
                <a:ea typeface="標楷體" panose="03000509000000000000" pitchFamily="65" charset="-120"/>
              </a:rPr>
              <a:t>提到熱錢，美國同時正在設局，先讓資金大量流入中國，以待東風一到，促成走資恐慌，這是華爾街大鱷慣常伎倆，港人在九七亞洲金融風暴中已嘗過！</a:t>
            </a:r>
            <a:endParaRPr lang="zh-TW" altLang="zh-HK" sz="2600" kern="100" dirty="0">
              <a:effectLst/>
              <a:latin typeface="Times New Roman" panose="02020603050405020304" pitchFamily="18" charset="0"/>
              <a:ea typeface="SimSun" panose="02010600030101010101" pitchFamily="2" charset="-122"/>
            </a:endParaRPr>
          </a:p>
          <a:p>
            <a:pPr indent="304800" algn="just">
              <a:lnSpc>
                <a:spcPts val="3500"/>
              </a:lnSpc>
              <a:tabLst>
                <a:tab pos="266700" algn="l"/>
              </a:tabLst>
            </a:pPr>
            <a:r>
              <a:rPr lang="zh-TW" altLang="zh-HK" sz="2600" kern="100" dirty="0">
                <a:effectLst/>
                <a:latin typeface="Times New Roman" panose="02020603050405020304" pitchFamily="18" charset="0"/>
                <a:ea typeface="標楷體" panose="03000509000000000000" pitchFamily="65" charset="-120"/>
              </a:rPr>
              <a:t>中國當然洞悉美國意圖，考慮到這場世紀稅改極可能會引發全球資本大規模流動，故見今年以來主動為中港股市降溫，近日更有傳內地限制外資銀行放款，總之要設法避免熱錢過度流入，以防美國哨子一響，資金一窩蜂流出，最終戳破內地資產泡沫，引發社會動盪。亦因如此，股民別對港股大升存幻想了。</a:t>
            </a:r>
            <a:endParaRPr lang="zh-TW" altLang="zh-HK" sz="2600" kern="100" dirty="0">
              <a:effectLst/>
              <a:latin typeface="Times New Roman" panose="02020603050405020304" pitchFamily="18" charset="0"/>
              <a:ea typeface="SimSun" panose="02010600030101010101" pitchFamily="2" charset="-122"/>
            </a:endParaRPr>
          </a:p>
          <a:p>
            <a:pPr algn="r">
              <a:lnSpc>
                <a:spcPts val="3500"/>
              </a:lnSpc>
            </a:pPr>
            <a:r>
              <a:rPr lang="zh-TW" altLang="zh-HK" sz="2600" i="1" kern="100" dirty="0">
                <a:effectLst/>
                <a:latin typeface="Times New Roman" panose="02020603050405020304" pitchFamily="18" charset="0"/>
                <a:ea typeface="標楷體" panose="03000509000000000000" pitchFamily="65" charset="-120"/>
                <a:cs typeface="Times New Roman" panose="02020603050405020304" pitchFamily="18" charset="0"/>
              </a:rPr>
              <a:t>東網</a:t>
            </a:r>
            <a:r>
              <a:rPr lang="en-US" altLang="zh-HK" sz="2600" i="1" kern="100" dirty="0">
                <a:effectLst/>
                <a:latin typeface="Times New Roman" panose="02020603050405020304" pitchFamily="18" charset="0"/>
                <a:ea typeface="標楷體" panose="03000509000000000000" pitchFamily="65" charset="-120"/>
              </a:rPr>
              <a:t>2021</a:t>
            </a:r>
            <a:r>
              <a:rPr lang="zh-TW" altLang="zh-HK" sz="2600" i="1" kern="100" dirty="0">
                <a:effectLst/>
                <a:latin typeface="Times New Roman" panose="02020603050405020304" pitchFamily="18" charset="0"/>
                <a:ea typeface="標楷體" panose="03000509000000000000" pitchFamily="65" charset="-120"/>
                <a:cs typeface="Times New Roman" panose="02020603050405020304" pitchFamily="18" charset="0"/>
              </a:rPr>
              <a:t>年</a:t>
            </a:r>
            <a:r>
              <a:rPr lang="en-US" altLang="zh-HK" sz="2600" i="1" kern="100" dirty="0">
                <a:effectLst/>
                <a:latin typeface="Times New Roman" panose="02020603050405020304" pitchFamily="18" charset="0"/>
                <a:ea typeface="標楷體" panose="03000509000000000000" pitchFamily="65" charset="-120"/>
              </a:rPr>
              <a:t>4</a:t>
            </a:r>
            <a:r>
              <a:rPr lang="zh-TW" altLang="zh-HK" sz="2600" i="1" kern="100" dirty="0">
                <a:effectLst/>
                <a:latin typeface="Times New Roman" panose="02020603050405020304" pitchFamily="18" charset="0"/>
                <a:ea typeface="標楷體" panose="03000509000000000000" pitchFamily="65" charset="-120"/>
                <a:cs typeface="Times New Roman" panose="02020603050405020304" pitchFamily="18" charset="0"/>
              </a:rPr>
              <a:t>月</a:t>
            </a:r>
            <a:r>
              <a:rPr lang="en-US" altLang="zh-HK" sz="2600" i="1" kern="100" dirty="0">
                <a:effectLst/>
                <a:latin typeface="Times New Roman" panose="02020603050405020304" pitchFamily="18" charset="0"/>
                <a:ea typeface="標楷體" panose="03000509000000000000" pitchFamily="65" charset="-120"/>
              </a:rPr>
              <a:t>7</a:t>
            </a:r>
            <a:r>
              <a:rPr lang="zh-TW" altLang="zh-HK" sz="2600" i="1" kern="100" dirty="0">
                <a:effectLst/>
                <a:latin typeface="Times New Roman" panose="02020603050405020304" pitchFamily="18" charset="0"/>
                <a:ea typeface="標楷體" panose="03000509000000000000" pitchFamily="65" charset="-120"/>
                <a:cs typeface="Times New Roman" panose="02020603050405020304" pitchFamily="18" charset="0"/>
              </a:rPr>
              <a:t>日</a:t>
            </a:r>
            <a:endParaRPr kumimoji="0" lang="zh-TW" altLang="zh-HK" sz="2600" b="0" i="1" u="none" strike="noStrike" kern="1200" cap="none" spc="0" normalizeH="0" baseline="0" noProof="0" dirty="0">
              <a:ln>
                <a:noFill/>
              </a:ln>
              <a:solidFill>
                <a:srgbClr val="3333FF"/>
              </a:solidFill>
              <a:effectLst/>
              <a:uLnTx/>
              <a:uFillTx/>
              <a:latin typeface="Calibri" panose="020F0502020204030204"/>
              <a:ea typeface="新細明體" panose="02020500000000000000" pitchFamily="18" charset="-120"/>
            </a:endParaRPr>
          </a:p>
        </p:txBody>
      </p:sp>
    </p:spTree>
    <p:extLst>
      <p:ext uri="{BB962C8B-B14F-4D97-AF65-F5344CB8AC3E}">
        <p14:creationId xmlns:p14="http://schemas.microsoft.com/office/powerpoint/2010/main" val="28974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fade">
                                      <p:cBhvr>
                                        <p:cTn id="15" dur="500"/>
                                        <p:tgtEl>
                                          <p:spTgt spid="6">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
                                            <p:txEl>
                                              <p:pRg st="2" end="2"/>
                                            </p:txEl>
                                          </p:spTgt>
                                        </p:tgtEl>
                                        <p:attrNameLst>
                                          <p:attrName>style.visibility</p:attrName>
                                        </p:attrNameLst>
                                      </p:cBhvr>
                                      <p:to>
                                        <p:strVal val="visible"/>
                                      </p:to>
                                    </p:set>
                                    <p:animEffect transition="in" filter="fade">
                                      <p:cBhvr>
                                        <p:cTn id="20" dur="500"/>
                                        <p:tgtEl>
                                          <p:spTgt spid="6">
                                            <p:txEl>
                                              <p:pRg st="2" end="2"/>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animEffect transition="in" filter="fade">
                                      <p:cBhvr>
                                        <p:cTn id="23"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a:extLst>
              <a:ext uri="{FF2B5EF4-FFF2-40B4-BE49-F238E27FC236}">
                <a16:creationId xmlns:a16="http://schemas.microsoft.com/office/drawing/2014/main" id="{EB3BE05D-E42D-405C-B251-BAD70F075935}"/>
              </a:ext>
            </a:extLst>
          </p:cNvPr>
          <p:cNvSpPr>
            <a:spLocks noChangeArrowheads="1"/>
          </p:cNvSpPr>
          <p:nvPr/>
        </p:nvSpPr>
        <p:spPr bwMode="auto">
          <a:xfrm>
            <a:off x="504444" y="1521407"/>
            <a:ext cx="11183112" cy="5167983"/>
          </a:xfrm>
          <a:prstGeom prst="rect">
            <a:avLst/>
          </a:prstGeom>
          <a:solidFill>
            <a:schemeClr val="accent3">
              <a:lumMod val="20000"/>
              <a:lumOff val="80000"/>
              <a:alpha val="71999"/>
            </a:schemeClr>
          </a:solidFill>
          <a:ln w="12700" cmpd="sng">
            <a:noFill/>
            <a:miter lim="800000"/>
            <a:headEnd/>
            <a:tailEnd/>
          </a:ln>
          <a:effectLst>
            <a:outerShdw dist="28398" dir="3806097" algn="ctr" rotWithShape="0">
              <a:srgbClr val="974706">
                <a:alpha val="50000"/>
              </a:srgbClr>
            </a:outerShdw>
          </a:effec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
        <p:nvSpPr>
          <p:cNvPr id="2" name="標題 1">
            <a:extLst>
              <a:ext uri="{FF2B5EF4-FFF2-40B4-BE49-F238E27FC236}">
                <a16:creationId xmlns:a16="http://schemas.microsoft.com/office/drawing/2014/main" id="{7114937B-2140-4D8C-845C-E13300AB8762}"/>
              </a:ext>
            </a:extLst>
          </p:cNvPr>
          <p:cNvSpPr>
            <a:spLocks noGrp="1"/>
          </p:cNvSpPr>
          <p:nvPr>
            <p:ph type="title"/>
          </p:nvPr>
        </p:nvSpPr>
        <p:spPr>
          <a:xfrm>
            <a:off x="838200" y="136525"/>
            <a:ext cx="10515600" cy="1325563"/>
          </a:xfrm>
        </p:spPr>
        <p:txBody>
          <a:bodyPr/>
          <a:lstStyle/>
          <a:p>
            <a:r>
              <a:rPr lang="en-US" altLang="zh-TW" dirty="0">
                <a:solidFill>
                  <a:srgbClr val="0000FF"/>
                </a:solidFill>
                <a:latin typeface="標楷體" panose="03000509000000000000" pitchFamily="65" charset="-120"/>
                <a:ea typeface="標楷體" panose="03000509000000000000" pitchFamily="65" charset="-120"/>
              </a:rPr>
              <a:t>《</a:t>
            </a:r>
            <a:r>
              <a:rPr lang="zh-TW" altLang="en-US" dirty="0">
                <a:solidFill>
                  <a:srgbClr val="0000FF"/>
                </a:solidFill>
                <a:latin typeface="標楷體" panose="03000509000000000000" pitchFamily="65" charset="-120"/>
                <a:ea typeface="標楷體" panose="03000509000000000000" pitchFamily="65" charset="-120"/>
              </a:rPr>
              <a:t>香港國安法</a:t>
            </a:r>
            <a:r>
              <a:rPr lang="en-US" altLang="zh-TW" dirty="0">
                <a:solidFill>
                  <a:srgbClr val="0000FF"/>
                </a:solidFill>
                <a:latin typeface="標楷體" panose="03000509000000000000" pitchFamily="65" charset="-120"/>
                <a:ea typeface="標楷體" panose="03000509000000000000" pitchFamily="65" charset="-120"/>
              </a:rPr>
              <a:t>》</a:t>
            </a:r>
            <a:r>
              <a:rPr lang="zh-TW" altLang="en-US" dirty="0">
                <a:solidFill>
                  <a:srgbClr val="0000FF"/>
                </a:solidFill>
                <a:latin typeface="標楷體" panose="03000509000000000000" pitchFamily="65" charset="-120"/>
                <a:ea typeface="標楷體" panose="03000509000000000000" pitchFamily="65" charset="-120"/>
              </a:rPr>
              <a:t>是什麼？有何主要內容？</a:t>
            </a:r>
          </a:p>
        </p:txBody>
      </p:sp>
      <p:sp>
        <p:nvSpPr>
          <p:cNvPr id="4" name="直排文字版面配置區 3">
            <a:extLst>
              <a:ext uri="{FF2B5EF4-FFF2-40B4-BE49-F238E27FC236}">
                <a16:creationId xmlns:a16="http://schemas.microsoft.com/office/drawing/2014/main" id="{ED0E12A2-7263-4F7D-846B-2F2D642F6A75}"/>
              </a:ext>
            </a:extLst>
          </p:cNvPr>
          <p:cNvSpPr>
            <a:spLocks noGrp="1"/>
          </p:cNvSpPr>
          <p:nvPr>
            <p:ph type="body" orient="vert" idx="1"/>
          </p:nvPr>
        </p:nvSpPr>
        <p:spPr>
          <a:xfrm>
            <a:off x="504444" y="1521407"/>
            <a:ext cx="11183112" cy="4975645"/>
          </a:xfrm>
          <a:ln>
            <a:noFill/>
          </a:ln>
        </p:spPr>
        <p:txBody>
          <a:bodyPr vert="horz">
            <a:normAutofit/>
          </a:bodyPr>
          <a:lstStyle/>
          <a:p>
            <a:pPr marL="0" indent="0" algn="just">
              <a:lnSpc>
                <a:spcPts val="4000"/>
              </a:lnSpc>
              <a:spcBef>
                <a:spcPts val="600"/>
              </a:spcBef>
              <a:spcAft>
                <a:spcPts val="300"/>
              </a:spcAft>
              <a:buNone/>
              <a:tabLst>
                <a:tab pos="266700" algn="l"/>
              </a:tabLst>
            </a:pPr>
            <a:r>
              <a:rPr lang="zh-TW" altLang="zh-HK" sz="2600" kern="100" dirty="0">
                <a:latin typeface="Times New Roman" panose="02020603050405020304" pitchFamily="18" charset="0"/>
                <a:ea typeface="標楷體" panose="03000509000000000000" pitchFamily="65" charset="-120"/>
              </a:rPr>
              <a:t>國家安全當然不只限於不受敵國武力攻擊。在</a:t>
            </a:r>
            <a:r>
              <a:rPr lang="en-US" altLang="zh-HK" sz="2600" kern="100" dirty="0">
                <a:latin typeface="Times New Roman" panose="02020603050405020304" pitchFamily="18" charset="0"/>
                <a:ea typeface="標楷體" panose="03000509000000000000" pitchFamily="65" charset="-120"/>
              </a:rPr>
              <a:t>2015</a:t>
            </a:r>
            <a:r>
              <a:rPr lang="zh-TW" altLang="zh-HK" sz="2600" kern="100" dirty="0">
                <a:latin typeface="Times New Roman" panose="02020603050405020304" pitchFamily="18" charset="0"/>
                <a:ea typeface="標楷體" panose="03000509000000000000" pitchFamily="65" charset="-120"/>
              </a:rPr>
              <a:t>年</a:t>
            </a:r>
            <a:r>
              <a:rPr lang="en-US" altLang="zh-HK" sz="2600" kern="100" dirty="0">
                <a:latin typeface="Times New Roman" panose="02020603050405020304" pitchFamily="18" charset="0"/>
                <a:ea typeface="標楷體" panose="03000509000000000000" pitchFamily="65" charset="-120"/>
              </a:rPr>
              <a:t>7</a:t>
            </a:r>
            <a:r>
              <a:rPr lang="zh-TW" altLang="zh-HK" sz="2600" kern="100" dirty="0">
                <a:latin typeface="Times New Roman" panose="02020603050405020304" pitchFamily="18" charset="0"/>
                <a:ea typeface="標楷體" panose="03000509000000000000" pitchFamily="65" charset="-120"/>
              </a:rPr>
              <a:t>月</a:t>
            </a:r>
            <a:r>
              <a:rPr lang="en-US" altLang="zh-HK" sz="2600" kern="100" dirty="0">
                <a:latin typeface="Times New Roman" panose="02020603050405020304" pitchFamily="18" charset="0"/>
                <a:ea typeface="標楷體" panose="03000509000000000000" pitchFamily="65" charset="-120"/>
              </a:rPr>
              <a:t>1</a:t>
            </a:r>
            <a:r>
              <a:rPr lang="zh-TW" altLang="zh-HK" sz="2600" kern="100" dirty="0">
                <a:latin typeface="Times New Roman" panose="02020603050405020304" pitchFamily="18" charset="0"/>
                <a:ea typeface="標楷體" panose="03000509000000000000" pitchFamily="65" charset="-120"/>
              </a:rPr>
              <a:t>日發佈的《中華人民共和國國家安全法》，便對國家安全作出了這樣的解讀。</a:t>
            </a:r>
            <a:endParaRPr lang="zh-TW" altLang="zh-HK" sz="2600" kern="100" dirty="0">
              <a:latin typeface="Times New Roman" panose="02020603050405020304" pitchFamily="18" charset="0"/>
              <a:ea typeface="SimSun" panose="02010600030101010101" pitchFamily="2" charset="-122"/>
            </a:endParaRPr>
          </a:p>
        </p:txBody>
      </p:sp>
      <p:sp>
        <p:nvSpPr>
          <p:cNvPr id="3" name="投影片編號版面配置區 2">
            <a:extLst>
              <a:ext uri="{FF2B5EF4-FFF2-40B4-BE49-F238E27FC236}">
                <a16:creationId xmlns:a16="http://schemas.microsoft.com/office/drawing/2014/main" id="{215DD3DC-4055-4D3A-A886-E34C9D8F2A6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E6A508-BB07-4B8A-901D-15D03AC66BA5}" type="slidenum">
              <a:rPr kumimoji="0" lang="zh-HK"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HK"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
        <p:nvSpPr>
          <p:cNvPr id="6" name="文字方塊 5">
            <a:extLst>
              <a:ext uri="{FF2B5EF4-FFF2-40B4-BE49-F238E27FC236}">
                <a16:creationId xmlns:a16="http://schemas.microsoft.com/office/drawing/2014/main" id="{FD88E1E7-664E-4FE7-B2A7-4A6B7A51C9E2}"/>
              </a:ext>
            </a:extLst>
          </p:cNvPr>
          <p:cNvSpPr txBox="1"/>
          <p:nvPr/>
        </p:nvSpPr>
        <p:spPr>
          <a:xfrm>
            <a:off x="694764" y="2845261"/>
            <a:ext cx="10802471" cy="3511089"/>
          </a:xfrm>
          <a:prstGeom prst="rect">
            <a:avLst/>
          </a:prstGeom>
          <a:noFill/>
          <a:ln>
            <a:noFill/>
          </a:ln>
        </p:spPr>
        <p:txBody>
          <a:bodyPr wrap="square" rtlCol="0">
            <a:spAutoFit/>
          </a:bodyPr>
          <a:lstStyle/>
          <a:p>
            <a:pPr algn="ctr">
              <a:lnSpc>
                <a:spcPts val="4400"/>
              </a:lnSpc>
              <a:tabLst>
                <a:tab pos="266700" algn="l"/>
              </a:tabLst>
            </a:pPr>
            <a:r>
              <a:rPr lang="zh-TW" altLang="zh-HK" sz="3200" b="1" u="sng" kern="100" dirty="0">
                <a:effectLst/>
                <a:latin typeface="Times New Roman" panose="02020603050405020304" pitchFamily="18" charset="0"/>
                <a:ea typeface="標楷體" panose="03000509000000000000" pitchFamily="65" charset="-120"/>
              </a:rPr>
              <a:t>甚麼是國家安全</a:t>
            </a:r>
            <a:endParaRPr lang="zh-TW" altLang="zh-HK" sz="3200" kern="100" dirty="0">
              <a:effectLst/>
              <a:latin typeface="Times New Roman" panose="02020603050405020304" pitchFamily="18" charset="0"/>
              <a:ea typeface="SimSun" panose="02010600030101010101" pitchFamily="2" charset="-122"/>
            </a:endParaRPr>
          </a:p>
          <a:p>
            <a:pPr algn="just">
              <a:lnSpc>
                <a:spcPts val="4400"/>
              </a:lnSpc>
              <a:spcBef>
                <a:spcPts val="300"/>
              </a:spcBef>
              <a:tabLst>
                <a:tab pos="266700" algn="l"/>
              </a:tabLst>
            </a:pPr>
            <a:r>
              <a:rPr lang="zh-TW" altLang="zh-HK" sz="3200" kern="100" dirty="0">
                <a:effectLst/>
                <a:latin typeface="Times New Roman" panose="02020603050405020304" pitchFamily="18" charset="0"/>
                <a:ea typeface="標楷體" panose="03000509000000000000" pitchFamily="65" charset="-120"/>
              </a:rPr>
              <a:t>國家安全是指國家政權、主權、統一和領土完整、人民福祉、經濟社會可持續發展和國家其他重大利益相對處於沒有危險和不受內外威脅的狀態，以及保障持續安全狀態的能力。</a:t>
            </a:r>
            <a:r>
              <a:rPr lang="en-US" altLang="zh-TW" sz="3200" kern="100" dirty="0">
                <a:effectLst/>
                <a:latin typeface="Times New Roman" panose="02020603050405020304" pitchFamily="18" charset="0"/>
                <a:ea typeface="標楷體" panose="03000509000000000000" pitchFamily="65" charset="-120"/>
              </a:rPr>
              <a:t>    				</a:t>
            </a:r>
          </a:p>
          <a:p>
            <a:pPr algn="r">
              <a:lnSpc>
                <a:spcPts val="4400"/>
              </a:lnSpc>
              <a:spcBef>
                <a:spcPts val="300"/>
              </a:spcBef>
              <a:tabLst>
                <a:tab pos="266700" algn="l"/>
              </a:tabLst>
            </a:pPr>
            <a:r>
              <a:rPr lang="zh-TW" altLang="zh-HK" sz="3200" i="1" kern="100" dirty="0">
                <a:effectLst/>
                <a:latin typeface="Times New Roman" panose="02020603050405020304" pitchFamily="18" charset="0"/>
                <a:ea typeface="標楷體" panose="03000509000000000000" pitchFamily="65" charset="-120"/>
              </a:rPr>
              <a:t>（《中華人民共和國國家安全法》第</a:t>
            </a:r>
            <a:r>
              <a:rPr lang="en-US" altLang="zh-HK" sz="3200" i="1" kern="100" dirty="0">
                <a:effectLst/>
                <a:latin typeface="Times New Roman" panose="02020603050405020304" pitchFamily="18" charset="0"/>
                <a:ea typeface="標楷體" panose="03000509000000000000" pitchFamily="65" charset="-120"/>
              </a:rPr>
              <a:t>2</a:t>
            </a:r>
            <a:r>
              <a:rPr lang="zh-TW" altLang="zh-HK" sz="3200" i="1" kern="100" dirty="0">
                <a:effectLst/>
                <a:latin typeface="Times New Roman" panose="02020603050405020304" pitchFamily="18" charset="0"/>
                <a:ea typeface="標楷體" panose="03000509000000000000" pitchFamily="65" charset="-120"/>
              </a:rPr>
              <a:t>條）</a:t>
            </a:r>
            <a:endParaRPr lang="zh-TW" altLang="zh-HK" sz="3200" i="1" kern="100" dirty="0">
              <a:effectLst/>
              <a:latin typeface="Times New Roman" panose="02020603050405020304" pitchFamily="18" charset="0"/>
              <a:ea typeface="SimSun" panose="02010600030101010101" pitchFamily="2" charset="-122"/>
            </a:endParaRPr>
          </a:p>
        </p:txBody>
      </p:sp>
    </p:spTree>
    <p:extLst>
      <p:ext uri="{BB962C8B-B14F-4D97-AF65-F5344CB8AC3E}">
        <p14:creationId xmlns:p14="http://schemas.microsoft.com/office/powerpoint/2010/main" val="4229311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3615375-1B53-4C80-98BD-64220E963D4B}"/>
              </a:ext>
            </a:extLst>
          </p:cNvPr>
          <p:cNvSpPr>
            <a:spLocks noGrp="1"/>
          </p:cNvSpPr>
          <p:nvPr>
            <p:ph type="title"/>
          </p:nvPr>
        </p:nvSpPr>
        <p:spPr/>
        <p:txBody>
          <a:bodyPr/>
          <a:lstStyle/>
          <a:p>
            <a:pPr algn="ctr"/>
            <a:r>
              <a:rPr lang="zh-TW" altLang="en-US" dirty="0">
                <a:solidFill>
                  <a:srgbClr val="0000FF"/>
                </a:solidFill>
                <a:latin typeface="標楷體" panose="03000509000000000000" pitchFamily="65" charset="-120"/>
                <a:ea typeface="標楷體" panose="03000509000000000000" pitchFamily="65" charset="-120"/>
              </a:rPr>
              <a:t>甚麼是危害國家安全？</a:t>
            </a:r>
            <a:endParaRPr lang="zh-HK" altLang="en-US" dirty="0">
              <a:solidFill>
                <a:srgbClr val="0000FF"/>
              </a:solidFill>
              <a:latin typeface="標楷體" panose="03000509000000000000" pitchFamily="65" charset="-120"/>
              <a:ea typeface="標楷體" panose="03000509000000000000" pitchFamily="65" charset="-120"/>
            </a:endParaRPr>
          </a:p>
        </p:txBody>
      </p:sp>
      <p:sp>
        <p:nvSpPr>
          <p:cNvPr id="3" name="直排文字版面配置區 2">
            <a:extLst>
              <a:ext uri="{FF2B5EF4-FFF2-40B4-BE49-F238E27FC236}">
                <a16:creationId xmlns:a16="http://schemas.microsoft.com/office/drawing/2014/main" id="{1AA8CAD3-0A16-49CA-94BD-462D0A35ACD8}"/>
              </a:ext>
            </a:extLst>
          </p:cNvPr>
          <p:cNvSpPr>
            <a:spLocks noGrp="1"/>
          </p:cNvSpPr>
          <p:nvPr>
            <p:ph type="body" orient="vert" idx="1"/>
          </p:nvPr>
        </p:nvSpPr>
        <p:spPr>
          <a:xfrm>
            <a:off x="609600" y="1556084"/>
            <a:ext cx="10515600" cy="1016787"/>
          </a:xfrm>
        </p:spPr>
        <p:txBody>
          <a:bodyPr vert="horz">
            <a:normAutofit/>
          </a:bodyPr>
          <a:lstStyle/>
          <a:p>
            <a:pPr lvl="0">
              <a:spcBef>
                <a:spcPts val="300"/>
              </a:spcBef>
              <a:spcAft>
                <a:spcPts val="0"/>
              </a:spcAft>
              <a:buFont typeface="Wingdings" panose="05000000000000000000" pitchFamily="2" charset="2"/>
              <a:buChar char="§"/>
            </a:pPr>
            <a:r>
              <a:rPr lang="zh-TW" altLang="en-US" sz="2600" kern="100" dirty="0">
                <a:latin typeface="Times New Roman" panose="02020603050405020304" pitchFamily="18" charset="0"/>
                <a:ea typeface="標楷體" panose="03000509000000000000" pitchFamily="65" charset="-120"/>
                <a:cs typeface="Times New Roman" panose="02020603050405020304" pitchFamily="18" charset="0"/>
              </a:rPr>
              <a:t>連線活動：請將左面與右面相關的項目連成一對，有一個已預先為你做好。</a:t>
            </a:r>
            <a:endParaRPr lang="en-US" altLang="zh-TW" sz="2600" kern="100" dirty="0">
              <a:latin typeface="Times New Roman" panose="02020603050405020304" pitchFamily="18" charset="0"/>
              <a:ea typeface="標楷體" panose="03000509000000000000" pitchFamily="65" charset="-120"/>
              <a:cs typeface="Times New Roman" panose="02020603050405020304" pitchFamily="18" charset="0"/>
            </a:endParaRPr>
          </a:p>
          <a:p>
            <a:pPr marL="0" lvl="0" indent="0">
              <a:spcBef>
                <a:spcPts val="300"/>
              </a:spcBef>
              <a:spcAft>
                <a:spcPts val="0"/>
              </a:spcAft>
              <a:buNone/>
            </a:pPr>
            <a:endParaRPr lang="zh-HK" altLang="en-US" u="sng" dirty="0">
              <a:solidFill>
                <a:srgbClr val="FF0000"/>
              </a:solidFill>
              <a:latin typeface="Times New Roman" panose="02020603050405020304" pitchFamily="18" charset="0"/>
              <a:cs typeface="Times New Roman" panose="02020603050405020304" pitchFamily="18" charset="0"/>
            </a:endParaRPr>
          </a:p>
        </p:txBody>
      </p:sp>
      <p:pic>
        <p:nvPicPr>
          <p:cNvPr id="4" name="Google Shape;450;p27" descr="做一做_logo">
            <a:extLst>
              <a:ext uri="{FF2B5EF4-FFF2-40B4-BE49-F238E27FC236}">
                <a16:creationId xmlns:a16="http://schemas.microsoft.com/office/drawing/2014/main" id="{92CD5397-2EE4-4CF8-B902-335AE089DCC6}"/>
              </a:ext>
            </a:extLst>
          </p:cNvPr>
          <p:cNvPicPr preferRelativeResize="0"/>
          <p:nvPr/>
        </p:nvPicPr>
        <p:blipFill rotWithShape="1">
          <a:blip r:embed="rId2"/>
          <a:srcRect/>
          <a:stretch>
            <a:fillRect/>
          </a:stretch>
        </p:blipFill>
        <p:spPr>
          <a:xfrm>
            <a:off x="125762" y="290100"/>
            <a:ext cx="2585353" cy="1265984"/>
          </a:xfrm>
          <a:prstGeom prst="rect">
            <a:avLst/>
          </a:prstGeom>
          <a:noFill/>
          <a:ln>
            <a:noFill/>
          </a:ln>
        </p:spPr>
      </p:pic>
      <p:sp>
        <p:nvSpPr>
          <p:cNvPr id="5" name="投影片編號版面配置區 4">
            <a:extLst>
              <a:ext uri="{FF2B5EF4-FFF2-40B4-BE49-F238E27FC236}">
                <a16:creationId xmlns:a16="http://schemas.microsoft.com/office/drawing/2014/main" id="{20F3E852-97A6-415F-B19A-0BEE8E85B30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5CDD89-5345-4FD7-B7CB-2239A741417B}" type="slidenum">
              <a:rPr kumimoji="0" lang="en-US" altLang="zh-TW" sz="1200" b="0" i="0" u="none" strike="noStrike" kern="1200" cap="none" spc="0" normalizeH="0" baseline="0" noProof="0" smtClean="0">
                <a:ln>
                  <a:noFill/>
                </a:ln>
                <a:solidFill>
                  <a:srgbClr val="898989"/>
                </a:solidFill>
                <a:effectLst/>
                <a:uLnTx/>
                <a:uFillTx/>
                <a:latin typeface="Calibri" panose="020F0502020204030204" charset="0"/>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altLang="zh-TW" sz="1200" b="0" i="0" u="none" strike="noStrike" kern="1200" cap="none" spc="0" normalizeH="0" baseline="0" noProof="0">
              <a:ln>
                <a:noFill/>
              </a:ln>
              <a:solidFill>
                <a:srgbClr val="898989"/>
              </a:solidFill>
              <a:effectLst/>
              <a:uLnTx/>
              <a:uFillTx/>
              <a:latin typeface="Calibri" panose="020F0502020204030204" charset="0"/>
              <a:ea typeface="新細明體" panose="02020500000000000000" pitchFamily="18" charset="-120"/>
              <a:cs typeface="+mn-cs"/>
            </a:endParaRPr>
          </a:p>
        </p:txBody>
      </p:sp>
      <p:graphicFrame>
        <p:nvGraphicFramePr>
          <p:cNvPr id="6" name="表格 5">
            <a:extLst>
              <a:ext uri="{FF2B5EF4-FFF2-40B4-BE49-F238E27FC236}">
                <a16:creationId xmlns:a16="http://schemas.microsoft.com/office/drawing/2014/main" id="{EF1787E1-A82B-4745-8979-50D6D5893C25}"/>
              </a:ext>
            </a:extLst>
          </p:cNvPr>
          <p:cNvGraphicFramePr>
            <a:graphicFrameLocks noGrp="1"/>
          </p:cNvGraphicFramePr>
          <p:nvPr>
            <p:extLst>
              <p:ext uri="{D42A27DB-BD31-4B8C-83A1-F6EECF244321}">
                <p14:modId xmlns:p14="http://schemas.microsoft.com/office/powerpoint/2010/main" val="1298951649"/>
              </p:ext>
            </p:extLst>
          </p:nvPr>
        </p:nvGraphicFramePr>
        <p:xfrm>
          <a:off x="200526" y="2865855"/>
          <a:ext cx="11790947" cy="3628942"/>
        </p:xfrm>
        <a:graphic>
          <a:graphicData uri="http://schemas.openxmlformats.org/drawingml/2006/table">
            <a:tbl>
              <a:tblPr firstRow="1" firstCol="1" bandRow="1"/>
              <a:tblGrid>
                <a:gridCol w="5061285">
                  <a:extLst>
                    <a:ext uri="{9D8B030D-6E8A-4147-A177-3AD203B41FA5}">
                      <a16:colId xmlns:a16="http://schemas.microsoft.com/office/drawing/2014/main" val="789975966"/>
                    </a:ext>
                  </a:extLst>
                </a:gridCol>
                <a:gridCol w="1286777">
                  <a:extLst>
                    <a:ext uri="{9D8B030D-6E8A-4147-A177-3AD203B41FA5}">
                      <a16:colId xmlns:a16="http://schemas.microsoft.com/office/drawing/2014/main" val="1610770003"/>
                    </a:ext>
                  </a:extLst>
                </a:gridCol>
                <a:gridCol w="5442885">
                  <a:extLst>
                    <a:ext uri="{9D8B030D-6E8A-4147-A177-3AD203B41FA5}">
                      <a16:colId xmlns:a16="http://schemas.microsoft.com/office/drawing/2014/main" val="1858575883"/>
                    </a:ext>
                  </a:extLst>
                </a:gridCol>
              </a:tblGrid>
              <a:tr h="594700">
                <a:tc>
                  <a:txBody>
                    <a:bodyPr/>
                    <a:lstStyle/>
                    <a:p>
                      <a:pPr algn="ctr">
                        <a:tabLst>
                          <a:tab pos="266700" algn="l"/>
                        </a:tabLst>
                      </a:pPr>
                      <a:r>
                        <a:rPr lang="zh-TW" sz="2800" b="1" u="sng" kern="100" dirty="0">
                          <a:effectLst/>
                          <a:latin typeface="Times New Roman" panose="02020603050405020304" pitchFamily="18" charset="0"/>
                          <a:ea typeface="標楷體" panose="03000509000000000000" pitchFamily="65" charset="-120"/>
                        </a:rPr>
                        <a:t>危害國家安全的罪行</a:t>
                      </a:r>
                      <a:endParaRPr lang="zh-TW" sz="2800" b="1" kern="100" dirty="0">
                        <a:effectLst/>
                        <a:latin typeface="Times New Roman" panose="02020603050405020304" pitchFamily="18" charset="0"/>
                        <a:ea typeface="SimSun"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tabLst>
                          <a:tab pos="266700" algn="l"/>
                        </a:tabLst>
                      </a:pPr>
                      <a:r>
                        <a:rPr lang="zh-TW" sz="2800" b="1" kern="100" dirty="0">
                          <a:effectLst/>
                          <a:latin typeface="Times New Roman" panose="02020603050405020304" pitchFamily="18" charset="0"/>
                          <a:ea typeface="標楷體" panose="03000509000000000000" pitchFamily="65" charset="-120"/>
                        </a:rPr>
                        <a:t>連線</a:t>
                      </a:r>
                      <a:endParaRPr lang="zh-TW" sz="2800" b="1" kern="100" dirty="0">
                        <a:effectLst/>
                        <a:latin typeface="Times New Roman" panose="02020603050405020304" pitchFamily="18" charset="0"/>
                        <a:ea typeface="SimSun"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tabLst>
                          <a:tab pos="266700" algn="l"/>
                        </a:tabLst>
                      </a:pPr>
                      <a:r>
                        <a:rPr lang="zh-TW" sz="2800" b="1" u="sng" kern="100" dirty="0">
                          <a:effectLst/>
                          <a:latin typeface="Times New Roman" panose="02020603050405020304" pitchFamily="18" charset="0"/>
                          <a:ea typeface="標楷體" panose="03000509000000000000" pitchFamily="65" charset="-120"/>
                        </a:rPr>
                        <a:t>威脅國家不同方面的可持續發展</a:t>
                      </a:r>
                      <a:endParaRPr lang="zh-TW" sz="2800" b="1" kern="100" dirty="0">
                        <a:effectLst/>
                        <a:latin typeface="Times New Roman" panose="02020603050405020304" pitchFamily="18" charset="0"/>
                        <a:ea typeface="SimSun"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66546445"/>
                  </a:ext>
                </a:extLst>
              </a:tr>
              <a:tr h="594700">
                <a:tc>
                  <a:txBody>
                    <a:bodyPr/>
                    <a:lstStyle/>
                    <a:p>
                      <a:pPr algn="r">
                        <a:tabLst>
                          <a:tab pos="266700" algn="l"/>
                        </a:tabLst>
                      </a:pPr>
                      <a:r>
                        <a:rPr lang="zh-TW" sz="3200" kern="100" dirty="0">
                          <a:effectLst/>
                          <a:latin typeface="Times New Roman" panose="02020603050405020304" pitchFamily="18" charset="0"/>
                          <a:ea typeface="標楷體" panose="03000509000000000000" pitchFamily="65" charset="-120"/>
                        </a:rPr>
                        <a:t>分裂國家</a:t>
                      </a:r>
                      <a:endParaRPr lang="zh-TW" sz="3200" kern="100" dirty="0">
                        <a:effectLst/>
                        <a:latin typeface="Times New Roman" panose="02020603050405020304" pitchFamily="18" charset="0"/>
                        <a:ea typeface="SimSun"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lvl="0" indent="-457200" algn="just">
                        <a:buFont typeface="Arial" panose="020B0604020202020204" pitchFamily="34" charset="0"/>
                        <a:buChar char="•"/>
                        <a:tabLst>
                          <a:tab pos="449263" algn="l"/>
                        </a:tabLst>
                      </a:pPr>
                      <a:r>
                        <a:rPr lang="en-US" sz="3200" kern="100" dirty="0">
                          <a:solidFill>
                            <a:schemeClr val="tx1"/>
                          </a:solidFill>
                          <a:effectLst/>
                          <a:latin typeface="Times New Roman" panose="02020603050405020304" pitchFamily="18" charset="0"/>
                          <a:ea typeface="標楷體" panose="03000509000000000000" pitchFamily="65" charset="-120"/>
                          <a:cs typeface="+mn-cs"/>
                        </a:rPr>
                        <a:t>  </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buFont typeface="Wingdings 2" panose="05020102010507070707" pitchFamily="18" charset="2"/>
                        <a:buChar char=""/>
                        <a:tabLst>
                          <a:tab pos="205105" algn="l"/>
                        </a:tabLst>
                      </a:pPr>
                      <a:r>
                        <a:rPr lang="zh-TW" sz="3200" kern="100" dirty="0">
                          <a:effectLst/>
                          <a:latin typeface="Times New Roman" panose="02020603050405020304" pitchFamily="18" charset="0"/>
                          <a:ea typeface="標楷體" panose="03000509000000000000" pitchFamily="65" charset="-120"/>
                        </a:rPr>
                        <a:t>國家政權</a:t>
                      </a:r>
                      <a:endParaRPr lang="zh-TW" sz="3200" kern="100" dirty="0">
                        <a:effectLst/>
                        <a:latin typeface="Times New Roman" panose="02020603050405020304" pitchFamily="18" charset="0"/>
                        <a:ea typeface="SimSun" panose="02010600030101010101" pitchFamily="2" charset="-122"/>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97574096"/>
                  </a:ext>
                </a:extLst>
              </a:tr>
              <a:tr h="655442">
                <a:tc>
                  <a:txBody>
                    <a:bodyPr/>
                    <a:lstStyle/>
                    <a:p>
                      <a:pPr algn="r">
                        <a:tabLst>
                          <a:tab pos="266700" algn="l"/>
                        </a:tabLst>
                      </a:pPr>
                      <a:r>
                        <a:rPr lang="zh-TW" sz="3200" kern="100" dirty="0">
                          <a:effectLst/>
                          <a:latin typeface="Times New Roman" panose="02020603050405020304" pitchFamily="18" charset="0"/>
                          <a:ea typeface="標楷體" panose="03000509000000000000" pitchFamily="65" charset="-120"/>
                        </a:rPr>
                        <a:t>顛覆國家政權</a:t>
                      </a:r>
                      <a:endParaRPr lang="zh-TW" sz="3200" kern="100" dirty="0">
                        <a:effectLst/>
                        <a:latin typeface="Times New Roman" panose="02020603050405020304" pitchFamily="18" charset="0"/>
                        <a:ea typeface="SimSun"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lvl="0" indent="-457200" algn="just">
                        <a:buFont typeface="Arial" panose="020B0604020202020204" pitchFamily="34" charset="0"/>
                        <a:buChar char="•"/>
                        <a:tabLst>
                          <a:tab pos="266700" algn="l"/>
                        </a:tabLst>
                      </a:pPr>
                      <a:r>
                        <a:rPr lang="en-US" altLang="zh-TW" sz="3200" kern="100" dirty="0">
                          <a:solidFill>
                            <a:schemeClr val="tx1"/>
                          </a:solidFill>
                          <a:effectLst/>
                          <a:latin typeface="Times New Roman" panose="02020603050405020304" pitchFamily="18" charset="0"/>
                          <a:ea typeface="SimSun" panose="02010600030101010101" pitchFamily="2" charset="-122"/>
                        </a:rPr>
                        <a:t>  </a:t>
                      </a:r>
                      <a:endParaRPr lang="zh-TW" sz="3200" kern="100" dirty="0">
                        <a:solidFill>
                          <a:schemeClr val="tx1"/>
                        </a:solidFill>
                        <a:effectLst/>
                        <a:latin typeface="Times New Roman" panose="02020603050405020304" pitchFamily="18" charset="0"/>
                        <a:ea typeface="SimSun" panose="02010600030101010101" pitchFamily="2" charset="-122"/>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buFont typeface="Wingdings 2" panose="05020102010507070707" pitchFamily="18" charset="2"/>
                        <a:buChar char=""/>
                        <a:tabLst>
                          <a:tab pos="205105" algn="l"/>
                        </a:tabLst>
                      </a:pPr>
                      <a:r>
                        <a:rPr lang="zh-TW" sz="3200" kern="100" dirty="0">
                          <a:effectLst/>
                          <a:latin typeface="Times New Roman" panose="02020603050405020304" pitchFamily="18" charset="0"/>
                          <a:ea typeface="標楷體" panose="03000509000000000000" pitchFamily="65" charset="-120"/>
                        </a:rPr>
                        <a:t>國家主權、統一和領土完整</a:t>
                      </a:r>
                      <a:endParaRPr lang="zh-TW" sz="3200" kern="100" dirty="0">
                        <a:effectLst/>
                        <a:latin typeface="Times New Roman" panose="02020603050405020304" pitchFamily="18" charset="0"/>
                        <a:ea typeface="SimSun" panose="02010600030101010101" pitchFamily="2" charset="-122"/>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26481539"/>
                  </a:ext>
                </a:extLst>
              </a:tr>
              <a:tr h="594700">
                <a:tc>
                  <a:txBody>
                    <a:bodyPr/>
                    <a:lstStyle/>
                    <a:p>
                      <a:pPr algn="r">
                        <a:tabLst>
                          <a:tab pos="266700" algn="l"/>
                        </a:tabLst>
                      </a:pPr>
                      <a:r>
                        <a:rPr lang="zh-TW" sz="3200" kern="100" dirty="0">
                          <a:effectLst/>
                          <a:latin typeface="Times New Roman" panose="02020603050405020304" pitchFamily="18" charset="0"/>
                          <a:ea typeface="標楷體" panose="03000509000000000000" pitchFamily="65" charset="-120"/>
                        </a:rPr>
                        <a:t>組織實施恐怖活動</a:t>
                      </a:r>
                      <a:endParaRPr lang="zh-TW" sz="3200" kern="100" dirty="0">
                        <a:effectLst/>
                        <a:latin typeface="Times New Roman" panose="02020603050405020304" pitchFamily="18" charset="0"/>
                        <a:ea typeface="SimSun"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lvl="0" indent="-457200" algn="just">
                        <a:buFont typeface="Arial" panose="020B0604020202020204" pitchFamily="34" charset="0"/>
                        <a:buChar char="•"/>
                        <a:tabLst>
                          <a:tab pos="266700" algn="l"/>
                        </a:tabLst>
                      </a:pPr>
                      <a:r>
                        <a:rPr lang="en-US" sz="3200" kern="100" dirty="0">
                          <a:solidFill>
                            <a:schemeClr val="tx1"/>
                          </a:solidFill>
                          <a:effectLst/>
                          <a:latin typeface="Times New Roman" panose="02020603050405020304" pitchFamily="18" charset="0"/>
                          <a:ea typeface="標楷體" panose="03000509000000000000" pitchFamily="65" charset="-120"/>
                          <a:cs typeface="+mn-cs"/>
                        </a:rPr>
                        <a:t>  </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buFont typeface="Wingdings 2" panose="05020102010507070707" pitchFamily="18" charset="2"/>
                        <a:buChar char=""/>
                        <a:tabLst>
                          <a:tab pos="205105" algn="l"/>
                        </a:tabLst>
                      </a:pPr>
                      <a:r>
                        <a:rPr lang="zh-TW" sz="3200" kern="100" dirty="0">
                          <a:effectLst/>
                          <a:latin typeface="Times New Roman" panose="02020603050405020304" pitchFamily="18" charset="0"/>
                          <a:ea typeface="標楷體" panose="03000509000000000000" pitchFamily="65" charset="-120"/>
                        </a:rPr>
                        <a:t>人民福祉</a:t>
                      </a:r>
                      <a:endParaRPr lang="zh-TW" sz="3200" kern="100" dirty="0">
                        <a:effectLst/>
                        <a:latin typeface="Times New Roman" panose="02020603050405020304" pitchFamily="18" charset="0"/>
                        <a:ea typeface="SimSun" panose="02010600030101010101" pitchFamily="2" charset="-122"/>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60935507"/>
                  </a:ext>
                </a:extLst>
              </a:tr>
              <a:tr h="1189400">
                <a:tc>
                  <a:txBody>
                    <a:bodyPr/>
                    <a:lstStyle/>
                    <a:p>
                      <a:pPr algn="r">
                        <a:tabLst>
                          <a:tab pos="266700" algn="l"/>
                        </a:tabLst>
                      </a:pPr>
                      <a:r>
                        <a:rPr lang="zh-TW" sz="3200" kern="100" dirty="0">
                          <a:effectLst/>
                          <a:latin typeface="Times New Roman" panose="02020603050405020304" pitchFamily="18" charset="0"/>
                          <a:ea typeface="標楷體" panose="03000509000000000000" pitchFamily="65" charset="-120"/>
                        </a:rPr>
                        <a:t>勾結外國或者境外勢力對國家或特區施以制裁</a:t>
                      </a:r>
                      <a:endParaRPr lang="zh-TW" sz="3200" kern="100" dirty="0">
                        <a:effectLst/>
                        <a:latin typeface="Times New Roman" panose="02020603050405020304" pitchFamily="18" charset="0"/>
                        <a:ea typeface="SimSun"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lvl="0" indent="-457200" algn="just">
                        <a:buFont typeface="Arial" panose="020B0604020202020204" pitchFamily="34" charset="0"/>
                        <a:buChar char="•"/>
                        <a:tabLst>
                          <a:tab pos="266700" algn="l"/>
                        </a:tabLst>
                      </a:pPr>
                      <a:r>
                        <a:rPr lang="en-US" sz="3200" kern="100" dirty="0">
                          <a:solidFill>
                            <a:schemeClr val="tx1"/>
                          </a:solidFill>
                          <a:effectLst/>
                          <a:latin typeface="Times New Roman" panose="02020603050405020304" pitchFamily="18" charset="0"/>
                          <a:ea typeface="標楷體" panose="03000509000000000000" pitchFamily="65" charset="-120"/>
                        </a:rPr>
                        <a:t>  </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buFont typeface="Wingdings 2" panose="05020102010507070707" pitchFamily="18" charset="2"/>
                        <a:buChar char=""/>
                        <a:tabLst>
                          <a:tab pos="205105" algn="l"/>
                        </a:tabLst>
                      </a:pPr>
                      <a:r>
                        <a:rPr lang="zh-TW" sz="3200" kern="100" dirty="0">
                          <a:effectLst/>
                          <a:latin typeface="Times New Roman" panose="02020603050405020304" pitchFamily="18" charset="0"/>
                          <a:ea typeface="標楷體" panose="03000509000000000000" pitchFamily="65" charset="-120"/>
                        </a:rPr>
                        <a:t>經濟社會</a:t>
                      </a:r>
                      <a:endParaRPr lang="zh-TW" sz="3200" kern="100" dirty="0">
                        <a:effectLst/>
                        <a:latin typeface="Times New Roman" panose="02020603050405020304" pitchFamily="18" charset="0"/>
                        <a:ea typeface="SimSun" panose="02010600030101010101" pitchFamily="2" charset="-122"/>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54787921"/>
                  </a:ext>
                </a:extLst>
              </a:tr>
            </a:tbl>
          </a:graphicData>
        </a:graphic>
      </p:graphicFrame>
    </p:spTree>
    <p:extLst>
      <p:ext uri="{BB962C8B-B14F-4D97-AF65-F5344CB8AC3E}">
        <p14:creationId xmlns:p14="http://schemas.microsoft.com/office/powerpoint/2010/main" val="583990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34450</TotalTime>
  <Words>5350</Words>
  <Application>Microsoft Office PowerPoint</Application>
  <PresentationFormat>寬螢幕</PresentationFormat>
  <Paragraphs>342</Paragraphs>
  <Slides>46</Slides>
  <Notes>0</Notes>
  <HiddenSlides>0</HiddenSlides>
  <MMClips>0</MMClips>
  <ScaleCrop>false</ScaleCrop>
  <HeadingPairs>
    <vt:vector size="6" baseType="variant">
      <vt:variant>
        <vt:lpstr>使用字型</vt:lpstr>
      </vt:variant>
      <vt:variant>
        <vt:i4>8</vt:i4>
      </vt:variant>
      <vt:variant>
        <vt:lpstr>佈景主題</vt:lpstr>
      </vt:variant>
      <vt:variant>
        <vt:i4>2</vt:i4>
      </vt:variant>
      <vt:variant>
        <vt:lpstr>投影片標題</vt:lpstr>
      </vt:variant>
      <vt:variant>
        <vt:i4>46</vt:i4>
      </vt:variant>
    </vt:vector>
  </HeadingPairs>
  <TitlesOfParts>
    <vt:vector size="56" baseType="lpstr">
      <vt:lpstr>標楷體</vt:lpstr>
      <vt:lpstr>新細明體</vt:lpstr>
      <vt:lpstr>Arial</vt:lpstr>
      <vt:lpstr>Calibri</vt:lpstr>
      <vt:lpstr>Calibri Light</vt:lpstr>
      <vt:lpstr>Times New Roman</vt:lpstr>
      <vt:lpstr>Wingdings</vt:lpstr>
      <vt:lpstr>Wingdings 2</vt:lpstr>
      <vt:lpstr>Office 佈景主題</vt:lpstr>
      <vt:lpstr>Office Theme</vt:lpstr>
      <vt:lpstr>有關《香港國安法》的六點事實</vt:lpstr>
      <vt:lpstr>有關《香港國安法》的六點事實</vt:lpstr>
      <vt:lpstr>      什麼人要害怕《香港國安法》？ </vt:lpstr>
      <vt:lpstr>《香港國安法》針對的是什麼人？</vt:lpstr>
      <vt:lpstr>       什麼人要害怕《香港國安法》？</vt:lpstr>
      <vt:lpstr>《香港國安法》是什麼？      有何主要內容？</vt:lpstr>
      <vt:lpstr>《香港國安法》是什麼？有何主要內容？</vt:lpstr>
      <vt:lpstr>《香港國安法》是什麼？有何主要內容？</vt:lpstr>
      <vt:lpstr>甚麼是危害國家安全？</vt:lpstr>
      <vt:lpstr>《香港國安法》是什麼？有何主要內容？</vt:lpstr>
      <vt:lpstr>  《香港國安法》是什麼？有何主要內容？</vt:lpstr>
      <vt:lpstr> </vt:lpstr>
      <vt:lpstr>             西方國家就沒有自己的國安法嗎？</vt:lpstr>
      <vt:lpstr>              執行方面，英國是立法多執法嚴</vt:lpstr>
      <vt:lpstr>      《香港國安法》是如何       成為本地法律的？</vt:lpstr>
      <vt:lpstr>《香港國安法》是如何成為本地法律的？</vt:lpstr>
      <vt:lpstr>《香港國安法》是如何成為本地法律的？</vt:lpstr>
      <vt:lpstr>《香港國安法》是如何成為本地法律的？</vt:lpstr>
      <vt:lpstr>《香港國安法》是如何成為本地法律的？</vt:lpstr>
      <vt:lpstr>《香港國安法》是如何成為本地法律的？</vt:lpstr>
      <vt:lpstr> 《香港國安法》是何時成為本地法律的？</vt:lpstr>
      <vt:lpstr>      </vt:lpstr>
      <vt:lpstr>《香港國安法》是何時成為本地法律的？</vt:lpstr>
      <vt:lpstr>《香港國安法》是何時成為本地法律的？</vt:lpstr>
      <vt:lpstr>《香港國安法》是何時成為本地法律的？</vt:lpstr>
      <vt:lpstr>PowerPoint 簡報</vt:lpstr>
      <vt:lpstr>                      什麼時候香港應進行《基本法》                       第23條立法？</vt:lpstr>
      <vt:lpstr>                      什麼時候香港應進行《基本法》                       第23條立法？</vt:lpstr>
      <vt:lpstr>        為什麼要訂立《香港國安法》？ </vt:lpstr>
      <vt:lpstr>為什麼要訂立《香港國安法》？</vt:lpstr>
      <vt:lpstr>為什麼要訂立《香港國安法》？</vt:lpstr>
      <vt:lpstr>有說《香港國安法》的制定是為了箝制言論自由，亦破壞香港的法治制度和精神，因此是違反《基本法》的？這是真的嗎？</vt:lpstr>
      <vt:lpstr>為什麼要訂立《香港國安法》？</vt:lpstr>
      <vt:lpstr>為什麼要訂立《香港國安法》？</vt:lpstr>
      <vt:lpstr>  涉及《香港國安法》的案件在哪裡審案、犯罪者在哪裡坐牢？</vt:lpstr>
      <vt:lpstr>涉及《香港國安法》的案件在哪裡審案、犯罪者在哪裡坐牢？</vt:lpstr>
      <vt:lpstr>涉及《香港國安法》的案件在哪裡審案、犯罪者在哪裡坐牢？</vt:lpstr>
      <vt:lpstr>PowerPoint 簡報</vt:lpstr>
      <vt:lpstr>涉及《香港國安法》的案件在哪裡審案、犯罪者在哪裡坐牢？</vt:lpstr>
      <vt:lpstr>涉及《香港國安法》的案件在哪裡審案、犯罪者在哪裡坐牢？</vt:lpstr>
      <vt:lpstr>附錄</vt:lpstr>
      <vt:lpstr>《香港國安法》令一國兩制更加牢固</vt:lpstr>
      <vt:lpstr>英國最高法院前法官認為，香港司法獨立未受干擾</vt:lpstr>
      <vt:lpstr>英國最高法院前法官認為，香港司法獨立未受干擾</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政治體制</dc:title>
  <dc:creator>CH Lee</dc:creator>
  <cp:lastModifiedBy>Simon Lee</cp:lastModifiedBy>
  <cp:revision>303</cp:revision>
  <dcterms:created xsi:type="dcterms:W3CDTF">2021-03-08T03:46:54Z</dcterms:created>
  <dcterms:modified xsi:type="dcterms:W3CDTF">2022-05-26T08:32:11Z</dcterms:modified>
</cp:coreProperties>
</file>